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media/image123.jpg" ContentType="image/jpeg"/>
  <Override PartName="/ppt/media/image124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38"/>
  </p:notesMasterIdLst>
  <p:sldIdLst>
    <p:sldId id="406" r:id="rId6"/>
    <p:sldId id="539" r:id="rId7"/>
    <p:sldId id="540" r:id="rId8"/>
    <p:sldId id="541" r:id="rId9"/>
    <p:sldId id="542" r:id="rId10"/>
    <p:sldId id="543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3" r:id="rId23"/>
    <p:sldId id="546" r:id="rId24"/>
    <p:sldId id="547" r:id="rId25"/>
    <p:sldId id="544" r:id="rId26"/>
    <p:sldId id="545" r:id="rId27"/>
    <p:sldId id="549" r:id="rId28"/>
    <p:sldId id="526" r:id="rId29"/>
    <p:sldId id="533" r:id="rId30"/>
    <p:sldId id="511" r:id="rId31"/>
    <p:sldId id="502" r:id="rId32"/>
    <p:sldId id="506" r:id="rId33"/>
    <p:sldId id="524" r:id="rId34"/>
    <p:sldId id="536" r:id="rId35"/>
    <p:sldId id="534" r:id="rId36"/>
    <p:sldId id="258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149DEC"/>
    <a:srgbClr val="139BEC"/>
    <a:srgbClr val="107EF6"/>
    <a:srgbClr val="2FCEE3"/>
    <a:srgbClr val="66FF99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5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58" y="-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487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000" dirty="0"/>
              <a:t>Performance &amp; Price </a:t>
            </a:r>
          </a:p>
          <a:p>
            <a:pPr>
              <a:defRPr sz="1000"/>
            </a:pPr>
            <a:r>
              <a:rPr lang="en-US" sz="1000" dirty="0"/>
              <a:t>Vs </a:t>
            </a:r>
          </a:p>
          <a:p>
            <a:pPr>
              <a:defRPr sz="1000"/>
            </a:pPr>
            <a:r>
              <a:rPr lang="en-US" sz="1000" dirty="0"/>
              <a:t>Number</a:t>
            </a:r>
            <a:r>
              <a:rPr lang="en-US" sz="1000" baseline="0" dirty="0"/>
              <a:t> of Myriad 2 Chip </a:t>
            </a:r>
            <a:endParaRPr lang="en-US" sz="1000" dirty="0"/>
          </a:p>
        </c:rich>
      </c:tx>
      <c:layout>
        <c:manualLayout>
          <c:xMode val="edge"/>
          <c:yMode val="edge"/>
          <c:x val="0.24542224431144449"/>
          <c:y val="2.45211803535059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Performance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Sheet1!$B$4:$J$4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Sheet1!$B$5:$J$5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2E8-409C-81FE-E87F670755C1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Price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Sheet1!$B$4:$J$4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Sheet1!$B$6:$J$6</c:f>
              <c:numCache>
                <c:formatCode>0.0</c:formatCode>
                <c:ptCount val="9"/>
                <c:pt idx="0" formatCode="General">
                  <c:v>1</c:v>
                </c:pt>
                <c:pt idx="1">
                  <c:v>1.5217391304347827</c:v>
                </c:pt>
                <c:pt idx="2">
                  <c:v>2.0289855072463769</c:v>
                </c:pt>
                <c:pt idx="3">
                  <c:v>2.5362318840579712</c:v>
                </c:pt>
                <c:pt idx="4">
                  <c:v>3.0434782608695654</c:v>
                </c:pt>
                <c:pt idx="5">
                  <c:v>3.5507246376811592</c:v>
                </c:pt>
                <c:pt idx="6">
                  <c:v>4.0579710144927539</c:v>
                </c:pt>
                <c:pt idx="7">
                  <c:v>4.4927536231884062</c:v>
                </c:pt>
                <c:pt idx="8">
                  <c:v>4.9275362318840576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2E8-409C-81FE-E87F670755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1517040"/>
        <c:axId val="471522920"/>
      </c:lineChart>
      <c:catAx>
        <c:axId val="4715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522920"/>
        <c:crosses val="autoZero"/>
        <c:auto val="1"/>
        <c:lblAlgn val="ctr"/>
        <c:lblOffset val="100"/>
        <c:noMultiLvlLbl val="0"/>
      </c:catAx>
      <c:valAx>
        <c:axId val="471522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51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7526-A412-4A8F-837D-C8E794CB8BB6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CD62-CE0F-40F7-A99A-0AF189FCC1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D62-CE0F-40F7-A99A-0AF189FCC15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D62-CE0F-40F7-A99A-0AF189FCC15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1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8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79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D02A47-0B5C-422C-9220-5B9ED2966EAB}"/>
              </a:ext>
            </a:extLst>
          </p:cNvPr>
          <p:cNvSpPr txBox="1"/>
          <p:nvPr userDrawn="1"/>
        </p:nvSpPr>
        <p:spPr>
          <a:xfrm>
            <a:off x="2128609" y="4832827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CHINA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DE5C063-9D3C-462B-9521-6F4567AFBD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2250703D-53AD-4128-BF21-C68F17061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924" y="4348278"/>
            <a:ext cx="539459" cy="5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6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10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AD4EC0C5-245A-4640-9609-2F53D78F3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0266" y="4286292"/>
            <a:ext cx="917773" cy="6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F311E7-EAFD-470B-A88F-0673D5C6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D02A47-0B5C-422C-9220-5B9ED2966EAB}"/>
              </a:ext>
            </a:extLst>
          </p:cNvPr>
          <p:cNvSpPr txBox="1"/>
          <p:nvPr userDrawn="1"/>
        </p:nvSpPr>
        <p:spPr>
          <a:xfrm>
            <a:off x="2128609" y="487146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DE5C063-9D3C-462B-9521-6F4567AFBD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42F182-DB99-4957-A263-24FB91D275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67240E-C0F3-4C46-B743-71D3671FA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38D7F3-5A6E-42E7-A145-9EE451B46D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3" y="4654514"/>
            <a:ext cx="1164858" cy="12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A2A86C-1623-4212-99D7-0248183C80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836" y="3883311"/>
            <a:ext cx="864153" cy="900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9B830E-42B7-4F73-8D59-6F841A869710}"/>
              </a:ext>
            </a:extLst>
          </p:cNvPr>
          <p:cNvSpPr txBox="1"/>
          <p:nvPr userDrawn="1"/>
        </p:nvSpPr>
        <p:spPr>
          <a:xfrm>
            <a:off x="2128609" y="487146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79298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D287D3D-BEF0-4067-935E-9CE26D5726E7}"/>
              </a:ext>
            </a:extLst>
          </p:cNvPr>
          <p:cNvSpPr txBox="1"/>
          <p:nvPr userDrawn="1"/>
        </p:nvSpPr>
        <p:spPr>
          <a:xfrm>
            <a:off x="2128609" y="487146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4231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11B3EE-63B4-437E-806C-3A9B0ACDBF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43" y="4654514"/>
            <a:ext cx="1164858" cy="1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5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AD2061D-D850-404E-8C99-7A5BE274F9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4A8"/>
              </a:gs>
              <a:gs pos="50000">
                <a:srgbClr val="00AEF0">
                  <a:shade val="67500"/>
                  <a:satMod val="115000"/>
                </a:srgbClr>
              </a:gs>
              <a:gs pos="100000">
                <a:srgbClr val="00AEF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06D431-3CB6-46F7-B802-66B38BE69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0137"/>
            <a:ext cx="9144000" cy="233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1F815B-EB47-46C0-B1A0-A9832E30E82E}"/>
              </a:ext>
            </a:extLst>
          </p:cNvPr>
          <p:cNvSpPr txBox="1"/>
          <p:nvPr userDrawn="1"/>
        </p:nvSpPr>
        <p:spPr>
          <a:xfrm>
            <a:off x="2128609" y="487146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prstClr val="white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6152B5-B55E-4984-84A7-6E32B70143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9229" y="1543572"/>
            <a:ext cx="83410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6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78" y="0"/>
            <a:ext cx="9212716" cy="51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9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6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7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DD21B-129A-1640-AC29-5B74B179D2E1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AA93-36EF-B04C-84C4-0CF1BCF7A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9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408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jpeg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jpeg"/><Relationship Id="rId7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42.pn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chart" Target="../charts/char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microsoft.com/office/2007/relationships/hdphoto" Target="../media/hdphoto3.wdp"/><Relationship Id="rId18" Type="http://schemas.openxmlformats.org/officeDocument/2006/relationships/image" Target="../media/image110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09.png"/><Relationship Id="rId2" Type="http://schemas.openxmlformats.org/officeDocument/2006/relationships/image" Target="../media/image97.png"/><Relationship Id="rId16" Type="http://schemas.openxmlformats.org/officeDocument/2006/relationships/image" Target="../media/image108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jpeg"/><Relationship Id="rId11" Type="http://schemas.microsoft.com/office/2007/relationships/hdphoto" Target="../media/hdphoto2.wdp"/><Relationship Id="rId5" Type="http://schemas.openxmlformats.org/officeDocument/2006/relationships/image" Target="../media/image100.png"/><Relationship Id="rId15" Type="http://schemas.openxmlformats.org/officeDocument/2006/relationships/image" Target="../media/image107.jpeg"/><Relationship Id="rId10" Type="http://schemas.openxmlformats.org/officeDocument/2006/relationships/image" Target="../media/image104.png"/><Relationship Id="rId19" Type="http://schemas.openxmlformats.org/officeDocument/2006/relationships/image" Target="../media/image89.png"/><Relationship Id="rId4" Type="http://schemas.openxmlformats.org/officeDocument/2006/relationships/image" Target="../media/image99.png"/><Relationship Id="rId9" Type="http://schemas.microsoft.com/office/2007/relationships/hdphoto" Target="../media/hdphoto1.wdp"/><Relationship Id="rId14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software.intel.com/en-us/iot/hardware/up-squared-grove-dev-k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0.jpe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3" Type="http://schemas.openxmlformats.org/officeDocument/2006/relationships/image" Target="../media/image118.emf"/><Relationship Id="rId7" Type="http://schemas.openxmlformats.org/officeDocument/2006/relationships/image" Target="../media/image122.png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19.emf"/><Relationship Id="rId9" Type="http://schemas.openxmlformats.org/officeDocument/2006/relationships/image" Target="../media/image1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jpeg"/><Relationship Id="rId1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o_3ki-Sc2U" TargetMode="External"/><Relationship Id="rId2" Type="http://schemas.openxmlformats.org/officeDocument/2006/relationships/hyperlink" Target="https://www.youtube.com/watch?v=-Wb_8VDGZD8&amp;feature=youtu.be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coverBackgroun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303" y="-26608"/>
            <a:ext cx="9191303" cy="5170108"/>
          </a:xfrm>
          <a:prstGeom prst="rect">
            <a:avLst/>
          </a:prstGeom>
        </p:spPr>
      </p:pic>
      <p:pic>
        <p:nvPicPr>
          <p:cNvPr id="6" name="Picture 5" descr="UpWhite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3" y="395311"/>
            <a:ext cx="1111000" cy="1216293"/>
          </a:xfrm>
          <a:prstGeom prst="rect">
            <a:avLst/>
          </a:prstGeom>
        </p:spPr>
      </p:pic>
      <p:pic>
        <p:nvPicPr>
          <p:cNvPr id="7" name="Picture 6" descr="AreyouUpforUp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661" y="4108820"/>
            <a:ext cx="1679967" cy="711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690" y="2111842"/>
            <a:ext cx="857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+mj-lt"/>
              </a:rPr>
              <a:t>AI EDGE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3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4468171" y="1324591"/>
            <a:ext cx="4557072" cy="79456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AI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136633" y="2248895"/>
            <a:ext cx="3053341" cy="268422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Programmable Versatile Architecture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Rich high speed I/O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Hardened Floating Point Capabilities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Good for CPU Off-loading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Real Time High Speed Signal Analysis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Tensor Flow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Quartus Design Tools, DSP Builder, and HLS Compiler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Compatible with Basler LVDS camera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54" y="741722"/>
            <a:ext cx="1427966" cy="14279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BFCAD130-8837-4A94-8B38-1686C76068B0}"/>
              </a:ext>
            </a:extLst>
          </p:cNvPr>
          <p:cNvSpPr txBox="1">
            <a:spLocks/>
          </p:cNvSpPr>
          <p:nvPr/>
        </p:nvSpPr>
        <p:spPr>
          <a:xfrm>
            <a:off x="4853098" y="1904887"/>
            <a:ext cx="4305168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Credit Card Expansion Board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Reach I/O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Low Power Consumption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 err="1">
                <a:solidFill>
                  <a:srgbClr val="33CCFF"/>
                </a:solidFill>
              </a:rPr>
              <a:t>Movidius</a:t>
            </a:r>
            <a:r>
              <a:rPr lang="en-US" sz="1800" b="1" dirty="0">
                <a:solidFill>
                  <a:srgbClr val="33CCFF"/>
                </a:solidFill>
              </a:rPr>
              <a:t> via </a:t>
            </a:r>
            <a:r>
              <a:rPr lang="en-US" sz="1800" b="1" dirty="0" err="1">
                <a:solidFill>
                  <a:srgbClr val="33CCFF"/>
                </a:solidFill>
              </a:rPr>
              <a:t>mPCIe</a:t>
            </a:r>
            <a:r>
              <a:rPr lang="en-US" sz="1800" b="1" dirty="0">
                <a:solidFill>
                  <a:srgbClr val="33CCFF"/>
                </a:solidFill>
              </a:rPr>
              <a:t> 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3C4A98-B286-4BE4-999A-FAD0FBCCE1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191" y="1049682"/>
            <a:ext cx="1348509" cy="1030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E6BEE19-235E-47B2-A29A-4A1B70EC94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FB32886-3B61-4935-9E54-DA57E9C47F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0116" y="3508889"/>
            <a:ext cx="2151466" cy="1413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D7E3EDA-0E50-4FB3-A8EC-65D749B145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0116" y="2130740"/>
            <a:ext cx="2135543" cy="1460267"/>
          </a:xfrm>
          <a:prstGeom prst="rect">
            <a:avLst/>
          </a:prstGeom>
        </p:spPr>
      </p:pic>
      <p:pic>
        <p:nvPicPr>
          <p:cNvPr id="1028" name="Picture 4" descr="Image result for basler">
            <a:extLst>
              <a:ext uri="{FF2B5EF4-FFF2-40B4-BE49-F238E27FC236}">
                <a16:creationId xmlns:a16="http://schemas.microsoft.com/office/drawing/2014/main" xmlns="" id="{29C19045-6C42-4EE1-913D-79F376BF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9570" y="4676306"/>
            <a:ext cx="1393371" cy="29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9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3351164" y="1332011"/>
            <a:ext cx="4557072" cy="79456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AI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1288112" y="2427599"/>
            <a:ext cx="4261899" cy="233595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33CCFF"/>
                </a:solidFill>
              </a:rPr>
              <a:t>Intel Cyclone 10gx 105 / 150 / 220 </a:t>
            </a:r>
            <a:r>
              <a:rPr lang="en-US" sz="1400" b="1" dirty="0" err="1">
                <a:solidFill>
                  <a:srgbClr val="33CCFF"/>
                </a:solidFill>
              </a:rPr>
              <a:t>Kle</a:t>
            </a:r>
            <a:endParaRPr lang="en-US" sz="1400" b="1" dirty="0">
              <a:solidFill>
                <a:srgbClr val="33CCFF"/>
              </a:solidFill>
            </a:endParaRPr>
          </a:p>
          <a:p>
            <a:r>
              <a:rPr lang="en-US" sz="1400" b="1" dirty="0">
                <a:solidFill>
                  <a:srgbClr val="33CCFF"/>
                </a:solidFill>
              </a:rPr>
              <a:t>Display Port IN connected to Cyclone</a:t>
            </a:r>
          </a:p>
          <a:p>
            <a:r>
              <a:rPr lang="en-US" sz="1400" b="1" dirty="0">
                <a:solidFill>
                  <a:srgbClr val="33CCFF"/>
                </a:solidFill>
              </a:rPr>
              <a:t>LVDS IN connected to Cyclone</a:t>
            </a:r>
          </a:p>
          <a:p>
            <a:r>
              <a:rPr lang="en-US" sz="1400" b="1" dirty="0">
                <a:solidFill>
                  <a:srgbClr val="33CCFF"/>
                </a:solidFill>
              </a:rPr>
              <a:t>USB 3.1 Device Type C connected to Cyclone</a:t>
            </a:r>
          </a:p>
          <a:p>
            <a:r>
              <a:rPr lang="en-US" sz="1400" b="1" dirty="0">
                <a:solidFill>
                  <a:srgbClr val="33CCFF"/>
                </a:solidFill>
              </a:rPr>
              <a:t>GPIO connected to Cyclone</a:t>
            </a:r>
          </a:p>
          <a:p>
            <a:endParaRPr lang="en-US" sz="1400" b="1" dirty="0">
              <a:solidFill>
                <a:srgbClr val="33CCFF"/>
              </a:solidFill>
            </a:endParaRPr>
          </a:p>
          <a:p>
            <a:r>
              <a:rPr lang="en-US" sz="1400" b="1" dirty="0">
                <a:solidFill>
                  <a:srgbClr val="33CCFF"/>
                </a:solidFill>
              </a:rPr>
              <a:t>USB 3.0 Type A connected to mainboard UP Core Plus</a:t>
            </a:r>
          </a:p>
          <a:p>
            <a:r>
              <a:rPr lang="en-US" sz="1400" b="1" dirty="0" err="1">
                <a:solidFill>
                  <a:srgbClr val="33CCFF"/>
                </a:solidFill>
              </a:rPr>
              <a:t>mPCI</a:t>
            </a:r>
            <a:r>
              <a:rPr lang="en-US" sz="1400" b="1" dirty="0">
                <a:solidFill>
                  <a:srgbClr val="33CCFF"/>
                </a:solidFill>
              </a:rPr>
              <a:t>-Express connected to UP Core Plus</a:t>
            </a:r>
          </a:p>
          <a:p>
            <a:r>
              <a:rPr lang="en-US" sz="1400" b="1" dirty="0" err="1">
                <a:solidFill>
                  <a:srgbClr val="33CCFF"/>
                </a:solidFill>
              </a:rPr>
              <a:t>Gbit</a:t>
            </a:r>
            <a:r>
              <a:rPr lang="en-US" sz="1400" b="1" dirty="0">
                <a:solidFill>
                  <a:srgbClr val="33CCFF"/>
                </a:solidFill>
              </a:rPr>
              <a:t> Ethernet connected to UP Core Plus</a:t>
            </a:r>
          </a:p>
          <a:p>
            <a:endParaRPr lang="en-US" sz="1400" b="1" dirty="0">
              <a:solidFill>
                <a:srgbClr val="33CCFF"/>
              </a:solidFill>
            </a:endParaRPr>
          </a:p>
          <a:p>
            <a:endParaRPr lang="en-US" sz="1400" b="1" dirty="0">
              <a:solidFill>
                <a:srgbClr val="33CC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54" y="741722"/>
            <a:ext cx="1427966" cy="1427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3C4A98-B286-4BE4-999A-FAD0FBCCE1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191" y="1049682"/>
            <a:ext cx="1348509" cy="1030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E6BEE19-235E-47B2-A29A-4A1B70EC94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0909B8B-829A-4592-8B06-64C6A588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0890" y="3389622"/>
            <a:ext cx="2151466" cy="1413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DE6D9D-C1E9-437A-BC68-D7815A2BF5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852" y="1929355"/>
            <a:ext cx="2135543" cy="14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E133FB1-97F4-4143-8C50-5A96B8740DD3}"/>
              </a:ext>
            </a:extLst>
          </p:cNvPr>
          <p:cNvSpPr txBox="1">
            <a:spLocks/>
          </p:cNvSpPr>
          <p:nvPr/>
        </p:nvSpPr>
        <p:spPr>
          <a:xfrm>
            <a:off x="224458" y="955301"/>
            <a:ext cx="8047627" cy="5136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33CCFF"/>
                </a:solidFill>
              </a:rPr>
              <a:t>AI PLUS Target Customers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AB2AFF2-FCE5-4AA0-8448-859441A8F201}"/>
              </a:ext>
            </a:extLst>
          </p:cNvPr>
          <p:cNvSpPr txBox="1">
            <a:spLocks/>
          </p:cNvSpPr>
          <p:nvPr/>
        </p:nvSpPr>
        <p:spPr>
          <a:xfrm>
            <a:off x="47761" y="1579135"/>
            <a:ext cx="8693468" cy="363445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rgbClr val="33CCFF"/>
                </a:solidFill>
              </a:rPr>
              <a:t>Software Developers 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Purpose : Provide easy access to FPGA 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Usage : Off load CPU via OpenCL™ and </a:t>
            </a:r>
          </a:p>
          <a:p>
            <a:pPr algn="l"/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	           machine vision via OpenCV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</a:rPr>
              <a:t>FPGA Developers</a:t>
            </a: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Purpose : Provide all-in-one versatile expandable industrial cost effective platform which integrates Intel® Atom™ x5/x7/Celeron ®/Pentium ® + Cyclone® 10 </a:t>
            </a:r>
            <a:r>
              <a:rPr lang="en-US" sz="1800" b="1" dirty="0" err="1">
                <a:solidFill>
                  <a:srgbClr val="33CCFF"/>
                </a:solidFill>
                <a:sym typeface="Wingdings" panose="05000000000000000000" pitchFamily="2" charset="2"/>
              </a:rPr>
              <a:t>Gx</a:t>
            </a:r>
            <a:endParaRPr lang="en-US" sz="1800" b="1" dirty="0">
              <a:solidFill>
                <a:srgbClr val="33CCFF"/>
              </a:solidFill>
            </a:endParaRPr>
          </a:p>
          <a:p>
            <a:pPr algn="l"/>
            <a:r>
              <a:rPr lang="en-US" sz="1800" b="1" dirty="0">
                <a:solidFill>
                  <a:srgbClr val="33CCFF"/>
                </a:solidFill>
                <a:sym typeface="Wingdings" panose="05000000000000000000" pitchFamily="2" charset="2"/>
              </a:rPr>
              <a:t> Usage : exploit complete FPGA for video acceleration, machine learning, algorithm acceleration</a:t>
            </a:r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50E632-21AB-4FEE-953E-14A6AA72D1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71" y="2626415"/>
            <a:ext cx="2630369" cy="813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BCE7F1-F8AD-4F3C-BC4B-C8AAB7BCA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71" y="1512832"/>
            <a:ext cx="2630369" cy="769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E834D1-4D57-4CCD-A137-5F8C69546F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21CB901-5227-4D1E-B5D3-5DE4519903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377" y="393873"/>
            <a:ext cx="1348509" cy="1030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86B80E8-A64D-434C-A18F-6BD8B024157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713" y="2626415"/>
            <a:ext cx="1312794" cy="862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FE59301-8C7D-4613-AA89-C64DD49655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3615" y="1534795"/>
            <a:ext cx="1331527" cy="9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4FAC2988-A39B-4EA8-993B-C3539954C72C}"/>
              </a:ext>
            </a:extLst>
          </p:cNvPr>
          <p:cNvSpPr txBox="1">
            <a:spLocks/>
          </p:cNvSpPr>
          <p:nvPr/>
        </p:nvSpPr>
        <p:spPr>
          <a:xfrm>
            <a:off x="5879296" y="1367469"/>
            <a:ext cx="3118335" cy="5589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AI CORE</a:t>
            </a:r>
          </a:p>
          <a:p>
            <a:pPr algn="r"/>
            <a:endParaRPr lang="en-US" sz="3200" b="1" dirty="0">
              <a:solidFill>
                <a:srgbClr val="33CCFF"/>
              </a:solidFill>
            </a:endParaRPr>
          </a:p>
          <a:p>
            <a:pPr algn="r"/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-93587" y="2661053"/>
            <a:ext cx="5206621" cy="19046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Hardware Neural Network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Optimized for Machine Learning and Real Time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Pattern Recognition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Tensor Flow &amp; Caffe software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Compatible with all x86 computers with </a:t>
            </a:r>
          </a:p>
          <a:p>
            <a:r>
              <a:rPr lang="en-US" sz="1200" b="1" dirty="0" err="1">
                <a:solidFill>
                  <a:srgbClr val="33CCFF"/>
                </a:solidFill>
              </a:rPr>
              <a:t>mPCI</a:t>
            </a:r>
            <a:r>
              <a:rPr lang="en-US" sz="1200" b="1" dirty="0">
                <a:solidFill>
                  <a:srgbClr val="33CCFF"/>
                </a:solidFill>
              </a:rPr>
              <a:t>-Express slot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400" b="1" dirty="0">
                <a:solidFill>
                  <a:srgbClr val="33CCFF"/>
                </a:solidFill>
                <a:highlight>
                  <a:srgbClr val="FFFF00"/>
                </a:highlight>
              </a:rPr>
              <a:t>Fully compatible with Intel Neural Compute Stick software suite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17" y="905481"/>
            <a:ext cx="2332117" cy="17490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EA0845A-6624-4C43-9BF7-B9D7DD61ED08}"/>
              </a:ext>
            </a:extLst>
          </p:cNvPr>
          <p:cNvSpPr txBox="1">
            <a:spLocks/>
          </p:cNvSpPr>
          <p:nvPr/>
        </p:nvSpPr>
        <p:spPr>
          <a:xfrm>
            <a:off x="4838832" y="1680905"/>
            <a:ext cx="4305168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 err="1">
                <a:solidFill>
                  <a:srgbClr val="33CCFF"/>
                </a:solidFill>
              </a:rPr>
              <a:t>mPCIe</a:t>
            </a:r>
            <a:r>
              <a:rPr lang="en-US" sz="1800" b="1" dirty="0">
                <a:solidFill>
                  <a:srgbClr val="33CCFF"/>
                </a:solidFill>
              </a:rPr>
              <a:t> expansion board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MOVIDIUS™ Myriad 2</a:t>
            </a: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Video Processing Unit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Optimized for Deep Learning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Ultra Low Power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4784" y="2884704"/>
            <a:ext cx="1501707" cy="852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493" y="1373953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9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2736698" y="2645200"/>
            <a:ext cx="2539103" cy="13783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algn="l"/>
            <a:r>
              <a:rPr lang="en-US" sz="1200" b="1" dirty="0">
                <a:solidFill>
                  <a:srgbClr val="33CCFF"/>
                </a:solidFill>
              </a:rPr>
              <a:t>FEW EXAMPLES OF APPLICATIONS :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en-US" sz="1200" b="1" dirty="0">
                <a:solidFill>
                  <a:srgbClr val="33CCFF"/>
                </a:solidFill>
              </a:rPr>
              <a:t>Object Recognition</a:t>
            </a:r>
          </a:p>
          <a:p>
            <a:pPr marL="171450" indent="-171450" algn="l">
              <a:buFontTx/>
              <a:buChar char="-"/>
            </a:pPr>
            <a:endParaRPr lang="en-US" sz="1200" b="1" dirty="0">
              <a:solidFill>
                <a:srgbClr val="33CCFF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en-US" sz="1200" b="1" dirty="0">
                <a:solidFill>
                  <a:srgbClr val="33CCFF"/>
                </a:solidFill>
              </a:rPr>
              <a:t>People recognition</a:t>
            </a:r>
          </a:p>
          <a:p>
            <a:pPr algn="l"/>
            <a:endParaRPr lang="en-US" sz="1200" b="1" dirty="0">
              <a:solidFill>
                <a:srgbClr val="33CC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39" y="942676"/>
            <a:ext cx="1711902" cy="1749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636" y="3171460"/>
            <a:ext cx="1501707" cy="852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788" y="1500656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71DD23-3E05-4D86-AEA6-74D7B3D278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9700" y="1681958"/>
            <a:ext cx="3198267" cy="25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23" b="25557"/>
          <a:stretch/>
        </p:blipFill>
        <p:spPr>
          <a:xfrm>
            <a:off x="2361334" y="-154081"/>
            <a:ext cx="4072124" cy="13206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3711084" y="3821025"/>
            <a:ext cx="1459630" cy="50357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Train Your Model </a:t>
            </a:r>
          </a:p>
          <a:p>
            <a:r>
              <a:rPr lang="en-US" sz="1600" b="1" dirty="0">
                <a:solidFill>
                  <a:srgbClr val="33CCFF"/>
                </a:solidFill>
              </a:rPr>
              <a:t>in the Cloud </a:t>
            </a:r>
          </a:p>
          <a:p>
            <a:endParaRPr lang="en-US" sz="1600" b="1" dirty="0">
              <a:solidFill>
                <a:srgbClr val="33CC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3561" y="3142401"/>
            <a:ext cx="971111" cy="551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561" y="860857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C40155-D3BB-48CF-85DA-C9C190A03B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410" y="2062403"/>
            <a:ext cx="1160492" cy="939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38EEF85-6F98-41BE-B29F-7052B178C878}"/>
              </a:ext>
            </a:extLst>
          </p:cNvPr>
          <p:cNvSpPr txBox="1">
            <a:spLocks/>
          </p:cNvSpPr>
          <p:nvPr/>
        </p:nvSpPr>
        <p:spPr>
          <a:xfrm>
            <a:off x="6792687" y="3693449"/>
            <a:ext cx="1882240" cy="430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Deploy it in the</a:t>
            </a:r>
          </a:p>
          <a:p>
            <a:r>
              <a:rPr lang="en-US" sz="1600" b="1" dirty="0">
                <a:solidFill>
                  <a:srgbClr val="33CCFF"/>
                </a:solidFill>
              </a:rPr>
              <a:t>Field on AI Core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C9C17A86-FDD2-4B75-92FD-087068B90319}"/>
              </a:ext>
            </a:extLst>
          </p:cNvPr>
          <p:cNvSpPr txBox="1">
            <a:spLocks/>
          </p:cNvSpPr>
          <p:nvPr/>
        </p:nvSpPr>
        <p:spPr>
          <a:xfrm>
            <a:off x="272904" y="3041072"/>
            <a:ext cx="1475797" cy="3339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Create your model with Caffe or </a:t>
            </a:r>
            <a:r>
              <a:rPr lang="en-US" sz="1600" b="1" dirty="0" err="1">
                <a:solidFill>
                  <a:srgbClr val="33CCFF"/>
                </a:solidFill>
              </a:rPr>
              <a:t>TensorFlow</a:t>
            </a:r>
            <a:endParaRPr lang="en-US" sz="1600" b="1" dirty="0">
              <a:solidFill>
                <a:srgbClr val="33CCFF"/>
              </a:solidFill>
            </a:endParaRPr>
          </a:p>
          <a:p>
            <a:endParaRPr lang="en-US" sz="1600" b="1" dirty="0">
              <a:solidFill>
                <a:srgbClr val="33CC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D6AC0A9-B4AB-4F20-9417-740977B7657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715" y="1413307"/>
            <a:ext cx="2231572" cy="2362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693920D7-D41F-4064-B746-3DDE43169D33}"/>
              </a:ext>
            </a:extLst>
          </p:cNvPr>
          <p:cNvSpPr/>
          <p:nvPr/>
        </p:nvSpPr>
        <p:spPr>
          <a:xfrm>
            <a:off x="5690278" y="2466451"/>
            <a:ext cx="978408" cy="484632"/>
          </a:xfrm>
          <a:prstGeom prst="rightArrow">
            <a:avLst/>
          </a:prstGeom>
          <a:solidFill>
            <a:srgbClr val="33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9B8CBC1-41FE-4470-ACFB-93A85527E9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52" y="1855078"/>
            <a:ext cx="1659554" cy="109600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BF3236BC-DAE2-4021-BF1E-4C19CE432A74}"/>
              </a:ext>
            </a:extLst>
          </p:cNvPr>
          <p:cNvSpPr/>
          <p:nvPr/>
        </p:nvSpPr>
        <p:spPr>
          <a:xfrm>
            <a:off x="2039508" y="2466451"/>
            <a:ext cx="978408" cy="484632"/>
          </a:xfrm>
          <a:prstGeom prst="rightArrow">
            <a:avLst/>
          </a:prstGeom>
          <a:solidFill>
            <a:srgbClr val="33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0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23" b="25557"/>
          <a:stretch/>
        </p:blipFill>
        <p:spPr>
          <a:xfrm>
            <a:off x="2361334" y="-291911"/>
            <a:ext cx="4072124" cy="1320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C4911F-FE4B-4B63-BF07-B1B5039ECA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968" y="1491751"/>
            <a:ext cx="1444998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75B5A8-B8E4-400D-980E-0D918D305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38EEF85-6F98-41BE-B29F-7052B178C878}"/>
              </a:ext>
            </a:extLst>
          </p:cNvPr>
          <p:cNvSpPr txBox="1">
            <a:spLocks/>
          </p:cNvSpPr>
          <p:nvPr/>
        </p:nvSpPr>
        <p:spPr>
          <a:xfrm>
            <a:off x="6498771" y="1232884"/>
            <a:ext cx="2570112" cy="215801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33CCFF"/>
                </a:solidFill>
              </a:rPr>
              <a:t>Example :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Custom Solution with 5 Myriad 2 onboard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Performance = 5 x AI Core</a:t>
            </a: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		     = 5 x Myriad 2</a:t>
            </a:r>
          </a:p>
          <a:p>
            <a:pPr algn="l"/>
            <a:endParaRPr lang="en-US" sz="1600" b="1" dirty="0">
              <a:solidFill>
                <a:srgbClr val="33CCFF"/>
              </a:solidFill>
            </a:endParaRPr>
          </a:p>
          <a:p>
            <a:pPr algn="l"/>
            <a:r>
              <a:rPr lang="en-US" sz="1600" b="1" dirty="0">
                <a:solidFill>
                  <a:srgbClr val="33CCFF"/>
                </a:solidFill>
              </a:rPr>
              <a:t>Price = 3 x Price of AI Core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4BCE2113-7959-4ED3-B09F-0FBA69DA976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57501" y="1028777"/>
          <a:ext cx="3575957" cy="3347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xmlns="" id="{E320D54B-F403-44FC-A24E-B30FCF52E5DD}"/>
              </a:ext>
            </a:extLst>
          </p:cNvPr>
          <p:cNvSpPr txBox="1">
            <a:spLocks/>
          </p:cNvSpPr>
          <p:nvPr/>
        </p:nvSpPr>
        <p:spPr>
          <a:xfrm>
            <a:off x="2552273" y="4592449"/>
            <a:ext cx="4657556" cy="430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33CCFF"/>
                </a:solidFill>
              </a:rPr>
              <a:t>N x Myriad 2 =  N x Performance &lt; N x AI Core price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1B9427F-EBB8-42CB-85E4-9CB5607D0E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7" y="2643538"/>
            <a:ext cx="1687286" cy="12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05FA44-6CEF-49B1-8218-EBE3BA25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9CD21306-66BA-4728-9032-AC7341ABCB02}"/>
              </a:ext>
            </a:extLst>
          </p:cNvPr>
          <p:cNvSpPr txBox="1">
            <a:spLocks/>
          </p:cNvSpPr>
          <p:nvPr/>
        </p:nvSpPr>
        <p:spPr>
          <a:xfrm>
            <a:off x="284330" y="680863"/>
            <a:ext cx="8047627" cy="3638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r>
              <a:rPr lang="en-US" sz="2800" b="1" dirty="0">
                <a:solidFill>
                  <a:srgbClr val="33CCFF"/>
                </a:solidFill>
              </a:rPr>
              <a:t>From development kit to field deployment 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F7173-8592-4AFA-A49B-36A202D710B2}"/>
              </a:ext>
            </a:extLst>
          </p:cNvPr>
          <p:cNvSpPr txBox="1"/>
          <p:nvPr/>
        </p:nvSpPr>
        <p:spPr>
          <a:xfrm>
            <a:off x="1072319" y="5002844"/>
            <a:ext cx="4831718" cy="25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rgbClr val="00B0F0"/>
                </a:solidFill>
                <a:latin typeface="Oduda Light"/>
                <a:cs typeface="Oduda Light"/>
              </a:rPr>
              <a:t>AAEON TECHNOLOGY EUROPE BV - Confidential</a:t>
            </a: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xmlns="" id="{7EDB9F6E-1EF0-448C-8CB2-EB65210AD922}"/>
              </a:ext>
            </a:extLst>
          </p:cNvPr>
          <p:cNvSpPr/>
          <p:nvPr/>
        </p:nvSpPr>
        <p:spPr>
          <a:xfrm>
            <a:off x="1515565" y="1654538"/>
            <a:ext cx="6422880" cy="3316014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B296FE8-BB17-4A1C-AC7C-D45B26ECF009}"/>
              </a:ext>
            </a:extLst>
          </p:cNvPr>
          <p:cNvSpPr/>
          <p:nvPr/>
        </p:nvSpPr>
        <p:spPr>
          <a:xfrm>
            <a:off x="2388559" y="3943250"/>
            <a:ext cx="137946" cy="13794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EC9069B-3AAD-4C34-9B0C-2A9B32B7D586}"/>
              </a:ext>
            </a:extLst>
          </p:cNvPr>
          <p:cNvSpPr/>
          <p:nvPr/>
        </p:nvSpPr>
        <p:spPr>
          <a:xfrm>
            <a:off x="2457532" y="4012223"/>
            <a:ext cx="1236210" cy="958328"/>
          </a:xfrm>
          <a:custGeom>
            <a:avLst/>
            <a:gdLst>
              <a:gd name="connsiteX0" fmla="*/ 0 w 1236210"/>
              <a:gd name="connsiteY0" fmla="*/ 0 h 958328"/>
              <a:gd name="connsiteX1" fmla="*/ 1236210 w 1236210"/>
              <a:gd name="connsiteY1" fmla="*/ 0 h 958328"/>
              <a:gd name="connsiteX2" fmla="*/ 1236210 w 1236210"/>
              <a:gd name="connsiteY2" fmla="*/ 958328 h 958328"/>
              <a:gd name="connsiteX3" fmla="*/ 0 w 1236210"/>
              <a:gd name="connsiteY3" fmla="*/ 958328 h 958328"/>
              <a:gd name="connsiteX4" fmla="*/ 0 w 1236210"/>
              <a:gd name="connsiteY4" fmla="*/ 0 h 95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210" h="958328">
                <a:moveTo>
                  <a:pt x="0" y="0"/>
                </a:moveTo>
                <a:lnTo>
                  <a:pt x="1236210" y="0"/>
                </a:lnTo>
                <a:lnTo>
                  <a:pt x="1236210" y="958328"/>
                </a:lnTo>
                <a:lnTo>
                  <a:pt x="0" y="958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3095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B0F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Development Kit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531DE6B-8CDA-41D8-8D84-739B6B0A5E99}"/>
              </a:ext>
            </a:extLst>
          </p:cNvPr>
          <p:cNvSpPr/>
          <p:nvPr/>
        </p:nvSpPr>
        <p:spPr>
          <a:xfrm>
            <a:off x="3867785" y="3112603"/>
            <a:ext cx="249364" cy="24936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-2000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CB456A75-E61A-402D-8C4E-C785A704CD99}"/>
              </a:ext>
            </a:extLst>
          </p:cNvPr>
          <p:cNvSpPr/>
          <p:nvPr/>
        </p:nvSpPr>
        <p:spPr>
          <a:xfrm>
            <a:off x="3830794" y="3506353"/>
            <a:ext cx="1273349" cy="816327"/>
          </a:xfrm>
          <a:custGeom>
            <a:avLst/>
            <a:gdLst>
              <a:gd name="connsiteX0" fmla="*/ 0 w 1273349"/>
              <a:gd name="connsiteY0" fmla="*/ 0 h 1803911"/>
              <a:gd name="connsiteX1" fmla="*/ 1273349 w 1273349"/>
              <a:gd name="connsiteY1" fmla="*/ 0 h 1803911"/>
              <a:gd name="connsiteX2" fmla="*/ 1273349 w 1273349"/>
              <a:gd name="connsiteY2" fmla="*/ 1803911 h 1803911"/>
              <a:gd name="connsiteX3" fmla="*/ 0 w 1273349"/>
              <a:gd name="connsiteY3" fmla="*/ 1803911 h 1803911"/>
              <a:gd name="connsiteX4" fmla="*/ 0 w 1273349"/>
              <a:gd name="connsiteY4" fmla="*/ 0 h 180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349" h="1803911">
                <a:moveTo>
                  <a:pt x="0" y="0"/>
                </a:moveTo>
                <a:lnTo>
                  <a:pt x="1273349" y="0"/>
                </a:lnTo>
                <a:lnTo>
                  <a:pt x="1273349" y="1803911"/>
                </a:lnTo>
                <a:lnTo>
                  <a:pt x="0" y="18039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133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AI Edge Indoor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Gateway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DF3C2C7-D593-4DFD-93ED-B715CF26C1FA}"/>
              </a:ext>
            </a:extLst>
          </p:cNvPr>
          <p:cNvSpPr/>
          <p:nvPr/>
        </p:nvSpPr>
        <p:spPr>
          <a:xfrm>
            <a:off x="6032781" y="2538459"/>
            <a:ext cx="344865" cy="3448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5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FBB6CDE-3C83-4EF2-8E8F-5FD390342B0D}"/>
              </a:ext>
            </a:extLst>
          </p:cNvPr>
          <p:cNvSpPr/>
          <p:nvPr/>
        </p:nvSpPr>
        <p:spPr>
          <a:xfrm>
            <a:off x="5721379" y="3130103"/>
            <a:ext cx="1273349" cy="1029521"/>
          </a:xfrm>
          <a:custGeom>
            <a:avLst/>
            <a:gdLst>
              <a:gd name="connsiteX0" fmla="*/ 0 w 1273349"/>
              <a:gd name="connsiteY0" fmla="*/ 0 h 2304629"/>
              <a:gd name="connsiteX1" fmla="*/ 1273349 w 1273349"/>
              <a:gd name="connsiteY1" fmla="*/ 0 h 2304629"/>
              <a:gd name="connsiteX2" fmla="*/ 1273349 w 1273349"/>
              <a:gd name="connsiteY2" fmla="*/ 2304629 h 2304629"/>
              <a:gd name="connsiteX3" fmla="*/ 0 w 1273349"/>
              <a:gd name="connsiteY3" fmla="*/ 2304629 h 2304629"/>
              <a:gd name="connsiteX4" fmla="*/ 0 w 1273349"/>
              <a:gd name="connsiteY4" fmla="*/ 0 h 230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349" h="2304629">
                <a:moveTo>
                  <a:pt x="0" y="0"/>
                </a:moveTo>
                <a:lnTo>
                  <a:pt x="1273349" y="0"/>
                </a:lnTo>
                <a:lnTo>
                  <a:pt x="1273349" y="2304629"/>
                </a:lnTo>
                <a:lnTo>
                  <a:pt x="0" y="23046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737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AI Edge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Outdoor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B0F0"/>
                </a:solidFill>
              </a:rPr>
              <a:t>Gateway</a:t>
            </a:r>
          </a:p>
        </p:txBody>
      </p:sp>
      <p:pic>
        <p:nvPicPr>
          <p:cNvPr id="7" name="Picture 2" descr="IP gateway">
            <a:extLst>
              <a:ext uri="{FF2B5EF4-FFF2-40B4-BE49-F238E27FC236}">
                <a16:creationId xmlns:a16="http://schemas.microsoft.com/office/drawing/2014/main" xmlns="" id="{F0AF1D54-A5A5-41AB-882A-2E44AB59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283" y="1153243"/>
            <a:ext cx="2243805" cy="18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7FEAFA9-705B-4B07-9D75-31368C7B04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F1E604-5BFC-4D3B-B762-F8CB695FF6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665" y="3215974"/>
            <a:ext cx="721022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D029FC-1A25-4937-843A-D9D9682CBE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19" y="2111829"/>
            <a:ext cx="1697272" cy="93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27F4CC5-1867-49FD-9478-653EF53E9A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638" y="1828917"/>
            <a:ext cx="1789960" cy="12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E133FB1-97F4-4143-8C50-5A96B8740DD3}"/>
              </a:ext>
            </a:extLst>
          </p:cNvPr>
          <p:cNvSpPr txBox="1">
            <a:spLocks/>
          </p:cNvSpPr>
          <p:nvPr/>
        </p:nvSpPr>
        <p:spPr>
          <a:xfrm>
            <a:off x="326372" y="985663"/>
            <a:ext cx="8047627" cy="3638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33CCFF"/>
                </a:solidFill>
              </a:rPr>
              <a:t>EXAMPLES OF TARGET APPLICATIONS </a:t>
            </a: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  <a:p>
            <a:pPr algn="l"/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AB2AFF2-FCE5-4AA0-8448-859441A8F201}"/>
              </a:ext>
            </a:extLst>
          </p:cNvPr>
          <p:cNvSpPr txBox="1">
            <a:spLocks/>
          </p:cNvSpPr>
          <p:nvPr/>
        </p:nvSpPr>
        <p:spPr>
          <a:xfrm>
            <a:off x="129403" y="1607802"/>
            <a:ext cx="8202553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  <a:p>
            <a:pPr algn="l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E18DFE-319A-49CE-B6D6-FE4B3D7B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870" y="1582118"/>
            <a:ext cx="1757327" cy="1163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BF0DDB-2114-4D49-93BE-7C465342AC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870" y="3294702"/>
            <a:ext cx="1837771" cy="1163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71481FB-3C96-499C-9C16-901DC18611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592" y="3296799"/>
            <a:ext cx="1837771" cy="1159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880DD9-310B-4890-A2E3-3D804483BD90}"/>
              </a:ext>
            </a:extLst>
          </p:cNvPr>
          <p:cNvSpPr txBox="1"/>
          <p:nvPr/>
        </p:nvSpPr>
        <p:spPr>
          <a:xfrm>
            <a:off x="6195455" y="2785416"/>
            <a:ext cx="167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Video Surveillance /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</a:rPr>
              <a:t>Traffic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6B1E69-1AA1-4D33-AA88-96D565B67F2C}"/>
              </a:ext>
            </a:extLst>
          </p:cNvPr>
          <p:cNvSpPr txBox="1"/>
          <p:nvPr/>
        </p:nvSpPr>
        <p:spPr>
          <a:xfrm>
            <a:off x="6290298" y="4492451"/>
            <a:ext cx="148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Professional Air  Drone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9CAC4F-9E5C-4B7B-8DEE-6274A2DA0934}"/>
              </a:ext>
            </a:extLst>
          </p:cNvPr>
          <p:cNvSpPr txBox="1"/>
          <p:nvPr/>
        </p:nvSpPr>
        <p:spPr>
          <a:xfrm>
            <a:off x="3753196" y="4479984"/>
            <a:ext cx="119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Intelligent Retail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07AA9D-558E-436C-BB89-94982049AE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592" y="1557826"/>
            <a:ext cx="1837771" cy="1201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7F6CC63-2871-4619-B98C-15C9FB759F19}"/>
              </a:ext>
            </a:extLst>
          </p:cNvPr>
          <p:cNvSpPr txBox="1"/>
          <p:nvPr/>
        </p:nvSpPr>
        <p:spPr>
          <a:xfrm>
            <a:off x="3766488" y="2749915"/>
            <a:ext cx="119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Commercial Robot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345E01-787E-4DBB-93B8-05BC8B7EEFEF}"/>
              </a:ext>
            </a:extLst>
          </p:cNvPr>
          <p:cNvSpPr txBox="1"/>
          <p:nvPr/>
        </p:nvSpPr>
        <p:spPr>
          <a:xfrm>
            <a:off x="794093" y="4492451"/>
            <a:ext cx="1522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Industrial</a:t>
            </a:r>
          </a:p>
          <a:p>
            <a:pPr algn="ctr"/>
            <a:r>
              <a:rPr lang="en-US" sz="1400" b="1" dirty="0" err="1">
                <a:solidFill>
                  <a:srgbClr val="00B0F0"/>
                </a:solidFill>
              </a:rPr>
              <a:t>Augemted</a:t>
            </a:r>
            <a:r>
              <a:rPr lang="en-US" sz="1400" b="1" dirty="0">
                <a:solidFill>
                  <a:srgbClr val="00B0F0"/>
                </a:solidFill>
              </a:rPr>
              <a:t> Reality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9C4DBEB-B342-4AF0-806D-E302B968B8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09" y="1587869"/>
            <a:ext cx="1832713" cy="114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4CC605B-9094-4D6E-8D33-1AF001BF7C51}"/>
              </a:ext>
            </a:extLst>
          </p:cNvPr>
          <p:cNvSpPr txBox="1"/>
          <p:nvPr/>
        </p:nvSpPr>
        <p:spPr>
          <a:xfrm>
            <a:off x="394999" y="2756934"/>
            <a:ext cx="208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Predictive Maintenance 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</a:rPr>
              <a:t>Machine Vision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AFCBE66-7102-449E-BC1C-BA18845C8A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D576C66-BB0E-4CD3-B41C-D8CF3E60625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09" y="3331449"/>
            <a:ext cx="1794236" cy="1090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000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3A322E-1A9D-4818-A2E1-1691C71579EE}"/>
              </a:ext>
            </a:extLst>
          </p:cNvPr>
          <p:cNvSpPr txBox="1">
            <a:spLocks/>
          </p:cNvSpPr>
          <p:nvPr/>
        </p:nvSpPr>
        <p:spPr>
          <a:xfrm>
            <a:off x="5181033" y="690841"/>
            <a:ext cx="2860911" cy="18815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 b="1" dirty="0">
              <a:solidFill>
                <a:srgbClr val="33CC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38D4E0-4D63-4B4E-A762-1A6A2C93A600}"/>
              </a:ext>
            </a:extLst>
          </p:cNvPr>
          <p:cNvSpPr txBox="1"/>
          <p:nvPr/>
        </p:nvSpPr>
        <p:spPr>
          <a:xfrm>
            <a:off x="2142743" y="365435"/>
            <a:ext cx="4858514" cy="49244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6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UP AI Vision Roadmap</a:t>
            </a:r>
            <a:endParaRPr lang="aa-ET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7522900-0ED3-462F-A43B-E4B7AD1B02BF}"/>
              </a:ext>
            </a:extLst>
          </p:cNvPr>
          <p:cNvGrpSpPr/>
          <p:nvPr/>
        </p:nvGrpSpPr>
        <p:grpSpPr>
          <a:xfrm>
            <a:off x="888646" y="863670"/>
            <a:ext cx="8113691" cy="3750957"/>
            <a:chOff x="2033718" y="1275606"/>
            <a:chExt cx="5724637" cy="26464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3DE85C7-98C3-49DE-9977-BFDB725132BD}"/>
                </a:ext>
              </a:extLst>
            </p:cNvPr>
            <p:cNvSpPr txBox="1"/>
            <p:nvPr/>
          </p:nvSpPr>
          <p:spPr>
            <a:xfrm>
              <a:off x="2166864" y="3439221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-mini PCI-e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-1x Myriad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90D6A53-8366-487F-9E30-1BFCBA0D26B4}"/>
                </a:ext>
              </a:extLst>
            </p:cNvPr>
            <p:cNvSpPr txBox="1"/>
            <p:nvPr/>
          </p:nvSpPr>
          <p:spPr>
            <a:xfrm>
              <a:off x="3378324" y="3459774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Core-M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-M.2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-2x Myriad 2</a:t>
              </a:r>
            </a:p>
          </p:txBody>
        </p:sp>
        <p:sp>
          <p:nvSpPr>
            <p:cNvPr id="14" name="Ribbon: Tilted Up 13">
              <a:extLst>
                <a:ext uri="{FF2B5EF4-FFF2-40B4-BE49-F238E27FC236}">
                  <a16:creationId xmlns:a16="http://schemas.microsoft.com/office/drawing/2014/main" xmlns="" id="{57AA7B28-7C1A-45AF-BEE3-C52FE13E183E}"/>
                </a:ext>
              </a:extLst>
            </p:cNvPr>
            <p:cNvSpPr/>
            <p:nvPr/>
          </p:nvSpPr>
          <p:spPr>
            <a:xfrm rot="1001207">
              <a:off x="3686200" y="1486667"/>
              <a:ext cx="621839" cy="190712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 smtClean="0">
                  <a:solidFill>
                    <a:schemeClr val="bg1"/>
                  </a:solidFill>
                </a:rPr>
                <a:t>Oct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E5FA1CE-7FAD-40C6-A2A3-9C0AAA69F8FE}"/>
                </a:ext>
              </a:extLst>
            </p:cNvPr>
            <p:cNvSpPr txBox="1"/>
            <p:nvPr/>
          </p:nvSpPr>
          <p:spPr>
            <a:xfrm>
              <a:off x="4661784" y="3307064"/>
              <a:ext cx="1409701" cy="615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Vision Plus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-board to board connector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 Compatible for UP Core Plus ( Apollo Lake)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-4x Myriad 2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40C0D4C7-856C-4868-85FD-B4E5D09B4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9" r="48775"/>
            <a:stretch/>
          </p:blipFill>
          <p:spPr>
            <a:xfrm>
              <a:off x="6229902" y="1912461"/>
              <a:ext cx="952500" cy="1550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E92FCD1-3F04-4DEF-9D42-76141A92FCCE}"/>
                </a:ext>
              </a:extLst>
            </p:cNvPr>
            <p:cNvSpPr txBox="1"/>
            <p:nvPr/>
          </p:nvSpPr>
          <p:spPr>
            <a:xfrm>
              <a:off x="6348654" y="3385215"/>
              <a:ext cx="1409701" cy="395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 dirty="0">
                  <a:solidFill>
                    <a:srgbClr val="00B0F0"/>
                  </a:solidFill>
                </a:rPr>
                <a:t>UP AI Core-X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-mini PCI-e</a:t>
              </a:r>
            </a:p>
            <a:p>
              <a:r>
                <a:rPr lang="en-US" sz="1013" dirty="0">
                  <a:solidFill>
                    <a:srgbClr val="00B0F0"/>
                  </a:solidFill>
                </a:rPr>
                <a:t>-1x Myriad X</a:t>
              </a:r>
            </a:p>
          </p:txBody>
        </p:sp>
        <p:sp>
          <p:nvSpPr>
            <p:cNvPr id="21" name="Ribbon: Tilted Up 20">
              <a:extLst>
                <a:ext uri="{FF2B5EF4-FFF2-40B4-BE49-F238E27FC236}">
                  <a16:creationId xmlns:a16="http://schemas.microsoft.com/office/drawing/2014/main" xmlns="" id="{9E9488D4-0BFE-4DE2-A508-AE94797DA221}"/>
                </a:ext>
              </a:extLst>
            </p:cNvPr>
            <p:cNvSpPr/>
            <p:nvPr/>
          </p:nvSpPr>
          <p:spPr>
            <a:xfrm rot="1001207">
              <a:off x="6714883" y="1816373"/>
              <a:ext cx="621839" cy="152004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 smtClean="0">
                  <a:solidFill>
                    <a:schemeClr val="bg1"/>
                  </a:solidFill>
                </a:rPr>
                <a:t>Dec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603C505-D14E-4AFE-8155-07F055CE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9" r="48775"/>
            <a:stretch/>
          </p:blipFill>
          <p:spPr>
            <a:xfrm>
              <a:off x="2033718" y="1924106"/>
              <a:ext cx="952500" cy="1550274"/>
            </a:xfrm>
            <a:prstGeom prst="rect">
              <a:avLst/>
            </a:prstGeom>
          </p:spPr>
        </p:pic>
        <p:sp>
          <p:nvSpPr>
            <p:cNvPr id="7" name="Ribbon: Tilted Up 6">
              <a:extLst>
                <a:ext uri="{FF2B5EF4-FFF2-40B4-BE49-F238E27FC236}">
                  <a16:creationId xmlns:a16="http://schemas.microsoft.com/office/drawing/2014/main" xmlns="" id="{A94D0D30-2ABF-4209-9589-58BF5DCEF7CC}"/>
                </a:ext>
              </a:extLst>
            </p:cNvPr>
            <p:cNvSpPr/>
            <p:nvPr/>
          </p:nvSpPr>
          <p:spPr>
            <a:xfrm rot="1001207">
              <a:off x="2490121" y="1848104"/>
              <a:ext cx="621839" cy="152004"/>
            </a:xfrm>
            <a:prstGeom prst="ribbon2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olidFill>
                    <a:schemeClr val="bg1"/>
                  </a:solidFill>
                </a:rPr>
                <a:t>Now</a:t>
              </a:r>
              <a:endParaRPr lang="aa-ET" sz="675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6A903108-7AFE-4FEE-A9B7-2AE23833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201" y="2318902"/>
              <a:ext cx="325349" cy="32534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0D2D516F-F310-46AF-AFE9-08D7C3AB4295}"/>
                </a:ext>
              </a:extLst>
            </p:cNvPr>
            <p:cNvGrpSpPr/>
            <p:nvPr/>
          </p:nvGrpSpPr>
          <p:grpSpPr>
            <a:xfrm>
              <a:off x="4045447" y="1275606"/>
              <a:ext cx="2362757" cy="2493675"/>
              <a:chOff x="4878868" y="1468093"/>
              <a:chExt cx="4200457" cy="44332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819344AC-76B2-406E-9684-3C547D4DD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12426">
                <a:off x="4762497" y="1584464"/>
                <a:ext cx="4433200" cy="4200457"/>
              </a:xfrm>
              <a:prstGeom prst="rect">
                <a:avLst/>
              </a:prstGeom>
            </p:spPr>
          </p:pic>
          <p:sp>
            <p:nvSpPr>
              <p:cNvPr id="18" name="Ribbon: Tilted Up 17">
                <a:extLst>
                  <a:ext uri="{FF2B5EF4-FFF2-40B4-BE49-F238E27FC236}">
                    <a16:creationId xmlns:a16="http://schemas.microsoft.com/office/drawing/2014/main" xmlns="" id="{0CD37A6A-03C5-4D28-BA70-2EDCCAF3A96C}"/>
                  </a:ext>
                </a:extLst>
              </p:cNvPr>
              <p:cNvSpPr/>
              <p:nvPr/>
            </p:nvSpPr>
            <p:spPr>
              <a:xfrm rot="1001207">
                <a:off x="7112656" y="2069619"/>
                <a:ext cx="1105492" cy="270229"/>
              </a:xfrm>
              <a:prstGeom prst="ribbon2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 smtClean="0">
                    <a:solidFill>
                      <a:schemeClr val="bg1"/>
                    </a:solidFill>
                  </a:rPr>
                  <a:t>Nov</a:t>
                </a:r>
                <a:endParaRPr lang="aa-ET" sz="675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657C5873-4583-4B28-ABEB-1DA03FF13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5485" y="2836031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22ECD380-B5B7-4B57-871C-E4A2E0C2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5485" y="3605495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6797CA1E-EF1F-4340-849B-9F853D5BF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743" y="2815712"/>
                <a:ext cx="578398" cy="57839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BA16E770-BCB5-464F-88A5-09E23EB28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4208" y="3616723"/>
                <a:ext cx="578398" cy="578398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6470F30F-E10F-432A-BC14-94CE3951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817" y="2305617"/>
              <a:ext cx="325349" cy="3253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3C0BA95E-7D26-4C16-BDDB-96017217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58233" y="1963623"/>
              <a:ext cx="1795022" cy="10770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18A8124-5C0A-4DA8-B81B-2A2F8211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976" y="1771469"/>
              <a:ext cx="325349" cy="3253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478B97DA-1763-41AB-A78D-4FB8ABBB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976" y="2137359"/>
              <a:ext cx="325349" cy="325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6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371" y="1620260"/>
            <a:ext cx="1659255" cy="17408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2250" b="1" spc="-15" dirty="0">
                <a:solidFill>
                  <a:srgbClr val="33CCFF"/>
                </a:solidFill>
                <a:latin typeface="Calibri"/>
                <a:cs typeface="Calibri"/>
              </a:rPr>
              <a:t>Centralized</a:t>
            </a:r>
            <a:r>
              <a:rPr sz="2250" b="1" spc="-45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AI</a:t>
            </a:r>
            <a:endParaRPr sz="2250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2250">
              <a:latin typeface="Calibri"/>
              <a:cs typeface="Calibri"/>
            </a:endParaRPr>
          </a:p>
          <a:p>
            <a:pPr marL="953" algn="ctr"/>
            <a:r>
              <a:rPr sz="2250" b="1" spc="-11" dirty="0">
                <a:solidFill>
                  <a:srgbClr val="33CCFF"/>
                </a:solidFill>
                <a:latin typeface="Calibri"/>
                <a:cs typeface="Calibri"/>
              </a:rPr>
              <a:t>Real</a:t>
            </a:r>
            <a:r>
              <a:rPr sz="2250" b="1" spc="-26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spc="-4" dirty="0">
                <a:solidFill>
                  <a:srgbClr val="33CCFF"/>
                </a:solidFill>
                <a:latin typeface="Calibri"/>
                <a:cs typeface="Calibri"/>
              </a:rPr>
              <a:t>Time</a:t>
            </a:r>
            <a:endParaRPr sz="2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250" b="1" spc="-4" dirty="0">
                <a:solidFill>
                  <a:srgbClr val="33CCFF"/>
                </a:solidFill>
                <a:latin typeface="Calibri"/>
                <a:cs typeface="Calibri"/>
              </a:rPr>
              <a:t>Decision</a:t>
            </a:r>
            <a:endParaRPr sz="2250">
              <a:latin typeface="Calibri"/>
              <a:cs typeface="Calibri"/>
            </a:endParaRPr>
          </a:p>
          <a:p>
            <a:pPr marL="476" algn="ctr"/>
            <a:r>
              <a:rPr sz="2250" b="1" dirty="0">
                <a:solidFill>
                  <a:srgbClr val="33CCFF"/>
                </a:solidFill>
                <a:latin typeface="Calibri"/>
                <a:cs typeface="Calibri"/>
              </a:rPr>
              <a:t>an the</a:t>
            </a:r>
            <a:r>
              <a:rPr sz="2250" b="1" spc="-4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250" b="1" spc="-19" dirty="0">
                <a:solidFill>
                  <a:srgbClr val="33CCFF"/>
                </a:solidFill>
                <a:latin typeface="Calibri"/>
                <a:cs typeface="Calibri"/>
              </a:rPr>
              <a:t>Edge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8558" y="1981401"/>
            <a:ext cx="212655" cy="347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803708" y="2010538"/>
            <a:ext cx="124301" cy="266224"/>
          </a:xfrm>
          <a:custGeom>
            <a:avLst/>
            <a:gdLst/>
            <a:ahLst/>
            <a:cxnLst/>
            <a:rect l="l" t="t" r="r" b="b"/>
            <a:pathLst>
              <a:path w="165734" h="354964">
                <a:moveTo>
                  <a:pt x="0" y="354838"/>
                </a:moveTo>
                <a:lnTo>
                  <a:pt x="165481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7283197" y="3883344"/>
            <a:ext cx="699515" cy="475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143000" y="642938"/>
            <a:ext cx="4725162" cy="3670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1367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6480" y="448624"/>
            <a:ext cx="4453128" cy="1176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575243" y="1317195"/>
            <a:ext cx="3943787" cy="378469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2400" spc="-8" dirty="0">
                <a:solidFill>
                  <a:srgbClr val="33CCFF"/>
                </a:solidFill>
              </a:rPr>
              <a:t>Join </a:t>
            </a:r>
            <a:r>
              <a:rPr sz="2400" spc="-4" dirty="0">
                <a:solidFill>
                  <a:srgbClr val="33CCFF"/>
                </a:solidFill>
              </a:rPr>
              <a:t>our A.I.</a:t>
            </a:r>
            <a:r>
              <a:rPr sz="2400" spc="-8" dirty="0">
                <a:solidFill>
                  <a:srgbClr val="33CCFF"/>
                </a:solidFill>
              </a:rPr>
              <a:t> </a:t>
            </a:r>
            <a:r>
              <a:rPr sz="2400" spc="-19" dirty="0">
                <a:solidFill>
                  <a:srgbClr val="33CCFF"/>
                </a:solidFill>
              </a:rPr>
              <a:t>Ecosystem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2842922" y="3268407"/>
            <a:ext cx="2507171" cy="1232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3170" y="2021777"/>
            <a:ext cx="2710878" cy="1662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8134" y="3561017"/>
            <a:ext cx="2389442" cy="93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9581" y="2421759"/>
            <a:ext cx="2677995" cy="1689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3346" y="3741607"/>
            <a:ext cx="2514028" cy="758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3346" y="2841780"/>
            <a:ext cx="2636297" cy="14895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47137" y="4034219"/>
            <a:ext cx="2440876" cy="4663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90552" y="3197514"/>
            <a:ext cx="2419730" cy="1426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49279" y="4267390"/>
            <a:ext cx="700658" cy="4777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122611C-4B20-4C7C-9DF2-8B4C0B5B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8" y="1018562"/>
            <a:ext cx="7948184" cy="365650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D2DBC480-BF83-413D-A719-2CA8710C52E8}"/>
              </a:ext>
            </a:extLst>
          </p:cNvPr>
          <p:cNvSpPr/>
          <p:nvPr/>
        </p:nvSpPr>
        <p:spPr>
          <a:xfrm>
            <a:off x="4310129" y="3105043"/>
            <a:ext cx="3120055" cy="4421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Authorized </a:t>
            </a:r>
            <a:r>
              <a:rPr lang="en-US" altLang="zh-CN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OpenVINO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™ 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C6030C9-CE44-4121-A816-E0A36AF394A3}"/>
              </a:ext>
            </a:extLst>
          </p:cNvPr>
          <p:cNvSpPr txBox="1">
            <a:spLocks/>
          </p:cNvSpPr>
          <p:nvPr/>
        </p:nvSpPr>
        <p:spPr>
          <a:xfrm>
            <a:off x="522529" y="181337"/>
            <a:ext cx="8098942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Vision Development Kits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8C4FD6-7946-4E87-90A6-976E4E23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3" t="3223" r="4324" b="6365"/>
          <a:stretch/>
        </p:blipFill>
        <p:spPr>
          <a:xfrm>
            <a:off x="581828" y="1071050"/>
            <a:ext cx="1289153" cy="128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B586696-9E23-416F-A7BD-B073372EB9FE}"/>
              </a:ext>
            </a:extLst>
          </p:cNvPr>
          <p:cNvSpPr txBox="1">
            <a:spLocks/>
          </p:cNvSpPr>
          <p:nvPr/>
        </p:nvSpPr>
        <p:spPr>
          <a:xfrm>
            <a:off x="2183098" y="949323"/>
            <a:ext cx="4269224" cy="55321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AEEF"/>
                </a:solidFill>
              </a:rPr>
              <a:t>UP </a:t>
            </a:r>
            <a:r>
              <a:rPr lang="en-US" altLang="zh-CN" sz="2000" b="1" dirty="0">
                <a:solidFill>
                  <a:srgbClr val="00AEEF"/>
                </a:solidFill>
              </a:rPr>
              <a:t>Squared AI Vision Development Kit</a:t>
            </a:r>
            <a:r>
              <a:rPr lang="en-US" sz="2000" b="1" dirty="0">
                <a:solidFill>
                  <a:srgbClr val="00AEEF"/>
                </a:solidFill>
              </a:rPr>
              <a:t> </a:t>
            </a:r>
            <a:endParaRPr lang="en-US" sz="2000" b="1" dirty="0">
              <a:solidFill>
                <a:srgbClr val="00AE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5E1F3AE-EBA1-48B8-9EBB-884B73618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430" r="1257" b="10193"/>
          <a:stretch/>
        </p:blipFill>
        <p:spPr>
          <a:xfrm>
            <a:off x="4666445" y="2494992"/>
            <a:ext cx="4165473" cy="22919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48971CD-CB67-45D4-99F3-D5D2E745E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0" r="1257" b="10620"/>
          <a:stretch/>
        </p:blipFill>
        <p:spPr>
          <a:xfrm>
            <a:off x="280784" y="2494992"/>
            <a:ext cx="4193563" cy="22919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14E8D48-CD28-494C-8061-F0707F5D1478}"/>
              </a:ext>
            </a:extLst>
          </p:cNvPr>
          <p:cNvSpPr txBox="1"/>
          <p:nvPr/>
        </p:nvSpPr>
        <p:spPr>
          <a:xfrm>
            <a:off x="2172242" y="1325557"/>
            <a:ext cx="61217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UP Squared board (Atom™ X7-E3950, 4GB RAM / 64GB eMMC)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AI Core with Intel® </a:t>
            </a:r>
            <a:r>
              <a:rPr lang="en-US" altLang="zh-CN" sz="1400" dirty="0" err="1">
                <a:solidFill>
                  <a:schemeClr val="bg1"/>
                </a:solidFill>
              </a:rPr>
              <a:t>Movidius</a:t>
            </a:r>
            <a:r>
              <a:rPr lang="en-US" altLang="zh-CN" sz="1400" dirty="0">
                <a:solidFill>
                  <a:schemeClr val="bg1"/>
                </a:solidFill>
              </a:rPr>
              <a:t>™ Myriad™ 2 Vision processing Unit (VPU)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USB Camera with maximum resolution of 1920 x 1080p at 30 fps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Power supply 5V @ 6A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solidFill>
                  <a:schemeClr val="bg1"/>
                </a:solidFill>
              </a:rPr>
              <a:t>Fanless</a:t>
            </a:r>
            <a:r>
              <a:rPr lang="en-US" altLang="zh-CN" sz="1400" dirty="0">
                <a:solidFill>
                  <a:schemeClr val="bg1"/>
                </a:solidFill>
              </a:rPr>
              <a:t> chassis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DD06969-DDAD-468F-B12F-7F93BAD9E4F4}"/>
              </a:ext>
            </a:extLst>
          </p:cNvPr>
          <p:cNvSpPr txBox="1">
            <a:spLocks/>
          </p:cNvSpPr>
          <p:nvPr/>
        </p:nvSpPr>
        <p:spPr>
          <a:xfrm>
            <a:off x="522529" y="181337"/>
            <a:ext cx="8098942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Vision Development Kits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3A322E-1A9D-4818-A2E1-1691C71579EE}"/>
              </a:ext>
            </a:extLst>
          </p:cNvPr>
          <p:cNvSpPr txBox="1">
            <a:spLocks/>
          </p:cNvSpPr>
          <p:nvPr/>
        </p:nvSpPr>
        <p:spPr>
          <a:xfrm>
            <a:off x="5384044" y="63871"/>
            <a:ext cx="3814548" cy="250873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8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EBDEDA-0BF2-4EF1-8445-37E12051845D}"/>
              </a:ext>
            </a:extLst>
          </p:cNvPr>
          <p:cNvSpPr txBox="1">
            <a:spLocks/>
          </p:cNvSpPr>
          <p:nvPr/>
        </p:nvSpPr>
        <p:spPr>
          <a:xfrm>
            <a:off x="4834579" y="946767"/>
            <a:ext cx="4045472" cy="302507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b="1" dirty="0">
              <a:solidFill>
                <a:srgbClr val="33CCFF"/>
              </a:solidFill>
            </a:endParaRPr>
          </a:p>
          <a:p>
            <a:pPr algn="l"/>
            <a:r>
              <a:rPr lang="en-US" sz="2600" b="1" dirty="0" err="1" smtClean="0">
                <a:solidFill>
                  <a:srgbClr val="33CCFF"/>
                </a:solidFill>
              </a:rPr>
              <a:t>N</a:t>
            </a:r>
            <a:r>
              <a:rPr lang="en-US" sz="2600" b="1" dirty="0" err="1">
                <a:solidFill>
                  <a:srgbClr val="33CCFF"/>
                </a:solidFill>
              </a:rPr>
              <a:t>v</a:t>
            </a:r>
            <a:r>
              <a:rPr lang="en-US" sz="2600" b="1" dirty="0" err="1" smtClean="0">
                <a:solidFill>
                  <a:srgbClr val="33CCFF"/>
                </a:solidFill>
              </a:rPr>
              <a:t>idia</a:t>
            </a:r>
            <a:r>
              <a:rPr lang="en-US" sz="2600" b="1" dirty="0" smtClean="0">
                <a:solidFill>
                  <a:srgbClr val="33CCFF"/>
                </a:solidFill>
              </a:rPr>
              <a:t> </a:t>
            </a:r>
            <a:r>
              <a:rPr lang="en-US" sz="2600" b="1" dirty="0">
                <a:solidFill>
                  <a:srgbClr val="33CCFF"/>
                </a:solidFill>
              </a:rPr>
              <a:t>GPU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Suitable for server and high end PC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High cost </a:t>
            </a:r>
            <a:endParaRPr lang="en-US" sz="1800" b="1" dirty="0" smtClean="0">
              <a:solidFill>
                <a:srgbClr val="33CCF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33CCFF"/>
                </a:solidFill>
              </a:rPr>
              <a:t>High power consumption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33CCFF"/>
                </a:solidFill>
              </a:rPr>
              <a:t>Require </a:t>
            </a:r>
            <a:r>
              <a:rPr lang="en-US" sz="1800" b="1" dirty="0">
                <a:solidFill>
                  <a:srgbClr val="33CCFF"/>
                </a:solidFill>
              </a:rPr>
              <a:t>PCIe slot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Require Internet connection if it is on server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Jetson TX1 = 1Tflops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Jetson TX2 = 2Tflops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33CC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8E33D51-05D5-4CE3-A21B-6374C305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17" y="4320838"/>
            <a:ext cx="932769" cy="6340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0EBDEDA-0BF2-4EF1-8445-37E12051845D}"/>
              </a:ext>
            </a:extLst>
          </p:cNvPr>
          <p:cNvSpPr txBox="1">
            <a:spLocks/>
          </p:cNvSpPr>
          <p:nvPr/>
        </p:nvSpPr>
        <p:spPr>
          <a:xfrm>
            <a:off x="498764" y="955835"/>
            <a:ext cx="4335815" cy="302507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b="1" dirty="0">
              <a:solidFill>
                <a:srgbClr val="33CCFF"/>
              </a:solidFill>
            </a:endParaRPr>
          </a:p>
          <a:p>
            <a:pPr algn="l"/>
            <a:r>
              <a:rPr lang="en-US" sz="2600" b="1" dirty="0">
                <a:solidFill>
                  <a:srgbClr val="33CCFF"/>
                </a:solidFill>
              </a:rPr>
              <a:t>Intel Movidius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Suitable for small PC even ARM PC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Low cost </a:t>
            </a:r>
            <a:endParaRPr lang="en-US" sz="1800" b="1" dirty="0" smtClean="0">
              <a:solidFill>
                <a:srgbClr val="33CCF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33CCFF"/>
                </a:solidFill>
              </a:rPr>
              <a:t>Low power consumption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33CCFF"/>
                </a:solidFill>
              </a:rPr>
              <a:t>Require </a:t>
            </a:r>
            <a:r>
              <a:rPr lang="en-US" sz="1800" b="1" dirty="0">
                <a:solidFill>
                  <a:srgbClr val="33CCFF"/>
                </a:solidFill>
              </a:rPr>
              <a:t>only mPCIe slot or M.2 slot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Does not require Internet connection as it is on the Edge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Myriad 2 = 100Gflops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3CCFF"/>
                </a:solidFill>
              </a:rPr>
              <a:t>Myriad X = 1Tflops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33CC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>
              <a:solidFill>
                <a:srgbClr val="33CC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DD06969-DDAD-468F-B12F-7F93BAD9E4F4}"/>
              </a:ext>
            </a:extLst>
          </p:cNvPr>
          <p:cNvSpPr txBox="1">
            <a:spLocks/>
          </p:cNvSpPr>
          <p:nvPr/>
        </p:nvSpPr>
        <p:spPr>
          <a:xfrm>
            <a:off x="522529" y="181337"/>
            <a:ext cx="8098942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</a:t>
            </a:r>
            <a:r>
              <a:rPr lang="en-US" sz="2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Movidius</a:t>
            </a:r>
            <a:r>
              <a:rPr lang="en-US" sz="2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Myriad VPU vs </a:t>
            </a:r>
            <a:r>
              <a:rPr lang="en-US" sz="2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idia</a:t>
            </a:r>
            <a:r>
              <a:rPr lang="en-US" sz="2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GPU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78" y="-33193"/>
            <a:ext cx="9212716" cy="5162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43" y="1691112"/>
            <a:ext cx="1781421" cy="1803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52319" y="2028616"/>
            <a:ext cx="928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=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135" y="1127438"/>
            <a:ext cx="1759785" cy="1175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5880" y="1212009"/>
            <a:ext cx="742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+ </a:t>
            </a:r>
          </a:p>
        </p:txBody>
      </p:sp>
      <p:pic>
        <p:nvPicPr>
          <p:cNvPr id="9" name="Picture 2" descr="https://upload.wikimedia.org/wikipedia/commons/thumb/c/c9/Intel-logo.svg/1280px-Intel-logo.svg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376" y="1257642"/>
            <a:ext cx="1510951" cy="10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64235" y="2425765"/>
            <a:ext cx="271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Popular platform</a:t>
            </a:r>
          </a:p>
          <a:p>
            <a:r>
              <a:rPr lang="en-US" dirty="0"/>
              <a:t>for prototypes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4611" y="2453120"/>
            <a:ext cx="300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Scalable Technology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5091" y="4344847"/>
            <a:ext cx="4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Industrial Grade Electronic</a:t>
            </a:r>
          </a:p>
          <a:p>
            <a:pPr algn="ctr"/>
            <a:r>
              <a:rPr lang="en-US" dirty="0"/>
              <a:t> Manufacturing Process and Components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671" y="3188824"/>
            <a:ext cx="1583638" cy="1168800"/>
          </a:xfrm>
          <a:prstGeom prst="rect">
            <a:avLst/>
          </a:prstGeom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46856" y="-33193"/>
            <a:ext cx="8229600" cy="1143000"/>
          </a:xfrm>
        </p:spPr>
        <p:txBody>
          <a:bodyPr/>
          <a:lstStyle/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Idea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3409A52-D96C-4ED7-8D57-F6FE4140E724}"/>
              </a:ext>
            </a:extLst>
          </p:cNvPr>
          <p:cNvSpPr txBox="1"/>
          <p:nvPr/>
        </p:nvSpPr>
        <p:spPr>
          <a:xfrm>
            <a:off x="4077487" y="3188824"/>
            <a:ext cx="742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4381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FCC1762-15DA-44F2-851B-435F2DD33FFE}"/>
              </a:ext>
            </a:extLst>
          </p:cNvPr>
          <p:cNvSpPr/>
          <p:nvPr/>
        </p:nvSpPr>
        <p:spPr>
          <a:xfrm>
            <a:off x="399245" y="978793"/>
            <a:ext cx="3867956" cy="1073239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UP Board Series</a:t>
            </a:r>
            <a:endParaRPr lang="zh-CN" altLang="en-US" sz="24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695F0D53-4A46-45E8-8F9B-D836A30EE120}"/>
              </a:ext>
            </a:extLst>
          </p:cNvPr>
          <p:cNvSpPr/>
          <p:nvPr/>
        </p:nvSpPr>
        <p:spPr>
          <a:xfrm>
            <a:off x="399245" y="1459604"/>
            <a:ext cx="3867956" cy="2983605"/>
          </a:xfrm>
          <a:prstGeom prst="roundRect">
            <a:avLst>
              <a:gd name="adj" fmla="val 9102"/>
            </a:avLst>
          </a:prstGeom>
          <a:solidFill>
            <a:schemeClr val="bg1"/>
          </a:solidFill>
          <a:ln w="19050">
            <a:solidFill>
              <a:srgbClr val="149D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489" y="1535053"/>
            <a:ext cx="498319" cy="44833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80963444-A858-40CD-AB71-EE367FB3F09A}"/>
              </a:ext>
            </a:extLst>
          </p:cNvPr>
          <p:cNvCxnSpPr>
            <a:cxnSpLocks/>
          </p:cNvCxnSpPr>
          <p:nvPr/>
        </p:nvCxnSpPr>
        <p:spPr>
          <a:xfrm>
            <a:off x="540912" y="2197990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D8C9CC2-4300-4DA6-898B-4F2A7FD36641}"/>
              </a:ext>
            </a:extLst>
          </p:cNvPr>
          <p:cNvSpPr txBox="1"/>
          <p:nvPr/>
        </p:nvSpPr>
        <p:spPr>
          <a:xfrm>
            <a:off x="459345" y="1581829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Boards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8BFB6A8-4200-49F1-A2C5-52CC5A975087}"/>
              </a:ext>
            </a:extLst>
          </p:cNvPr>
          <p:cNvSpPr txBox="1"/>
          <p:nvPr/>
        </p:nvSpPr>
        <p:spPr>
          <a:xfrm>
            <a:off x="1520289" y="1890112"/>
            <a:ext cx="6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846C262-E4C1-4959-9940-CD522177BF31}"/>
              </a:ext>
            </a:extLst>
          </p:cNvPr>
          <p:cNvSpPr txBox="1"/>
          <p:nvPr/>
        </p:nvSpPr>
        <p:spPr>
          <a:xfrm>
            <a:off x="2243908" y="1890112"/>
            <a:ext cx="92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Squared</a:t>
            </a:r>
            <a:endParaRPr lang="zh-CN" alt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894" y="1554765"/>
            <a:ext cx="572107" cy="408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635B390-90ED-476C-A43F-076F8F4559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052" y="1575690"/>
            <a:ext cx="572107" cy="3375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4AB8484-F0F3-4259-AF1B-A69481B23869}"/>
              </a:ext>
            </a:extLst>
          </p:cNvPr>
          <p:cNvSpPr txBox="1"/>
          <p:nvPr/>
        </p:nvSpPr>
        <p:spPr>
          <a:xfrm>
            <a:off x="3162601" y="1890112"/>
            <a:ext cx="92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core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7620B71-ACFE-496B-9FB1-0B831800B512}"/>
              </a:ext>
            </a:extLst>
          </p:cNvPr>
          <p:cNvSpPr txBox="1"/>
          <p:nvPr/>
        </p:nvSpPr>
        <p:spPr>
          <a:xfrm>
            <a:off x="459344" y="3188839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Kits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00B6D7EF-0E46-438D-90E0-648F8E4E59C2}"/>
              </a:ext>
            </a:extLst>
          </p:cNvPr>
          <p:cNvCxnSpPr>
            <a:cxnSpLocks/>
          </p:cNvCxnSpPr>
          <p:nvPr/>
        </p:nvCxnSpPr>
        <p:spPr>
          <a:xfrm>
            <a:off x="558085" y="3754193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ED94E8A1-F9C3-4BAA-90AA-CE3EDCB734F5}"/>
              </a:ext>
            </a:extLst>
          </p:cNvPr>
          <p:cNvSpPr txBox="1"/>
          <p:nvPr/>
        </p:nvSpPr>
        <p:spPr>
          <a:xfrm>
            <a:off x="459345" y="3973791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System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24" name="圖片 2">
            <a:extLst>
              <a:ext uri="{FF2B5EF4-FFF2-40B4-BE49-F238E27FC236}">
                <a16:creationId xmlns:a16="http://schemas.microsoft.com/office/drawing/2014/main" xmlns="" id="{7D72C121-C286-4994-958D-6116C8B3C7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176" y="3992338"/>
            <a:ext cx="445858" cy="360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xmlns="" id="{4BC0CE1F-78A3-4D71-A4A7-9A5D06A197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719" y="3919713"/>
            <a:ext cx="595799" cy="444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5CA23FDF-DE6F-47DA-9C6A-BCA2BD4718D8}"/>
              </a:ext>
            </a:extLst>
          </p:cNvPr>
          <p:cNvSpPr/>
          <p:nvPr/>
        </p:nvSpPr>
        <p:spPr>
          <a:xfrm>
            <a:off x="4875164" y="978793"/>
            <a:ext cx="3867956" cy="1073239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/>
              <a:t>UP AI Edge</a:t>
            </a:r>
            <a:endParaRPr lang="zh-CN" altLang="en-US" sz="2400" b="1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0315F9AA-07C1-4E40-BA13-0CD509973223}"/>
              </a:ext>
            </a:extLst>
          </p:cNvPr>
          <p:cNvSpPr/>
          <p:nvPr/>
        </p:nvSpPr>
        <p:spPr>
          <a:xfrm>
            <a:off x="4875164" y="1459604"/>
            <a:ext cx="3867956" cy="2983605"/>
          </a:xfrm>
          <a:prstGeom prst="roundRect">
            <a:avLst>
              <a:gd name="adj" fmla="val 9102"/>
            </a:avLst>
          </a:prstGeom>
          <a:solidFill>
            <a:schemeClr val="bg1"/>
          </a:solidFill>
          <a:ln w="19050">
            <a:solidFill>
              <a:srgbClr val="149D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4EDC23F5-DFAF-415E-9F05-A6BF8D6701F8}"/>
              </a:ext>
            </a:extLst>
          </p:cNvPr>
          <p:cNvCxnSpPr>
            <a:cxnSpLocks/>
          </p:cNvCxnSpPr>
          <p:nvPr/>
        </p:nvCxnSpPr>
        <p:spPr>
          <a:xfrm>
            <a:off x="5016831" y="2167939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D66BBD8A-0C96-48B4-B2BC-BC301C0829B3}"/>
              </a:ext>
            </a:extLst>
          </p:cNvPr>
          <p:cNvSpPr txBox="1"/>
          <p:nvPr/>
        </p:nvSpPr>
        <p:spPr>
          <a:xfrm>
            <a:off x="4942653" y="1687128"/>
            <a:ext cx="11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Main Boards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E0044C98-306E-432C-8B86-ACDEE4B98455}"/>
              </a:ext>
            </a:extLst>
          </p:cNvPr>
          <p:cNvSpPr txBox="1"/>
          <p:nvPr/>
        </p:nvSpPr>
        <p:spPr>
          <a:xfrm>
            <a:off x="7041982" y="1718140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UP Core Plus</a:t>
            </a:r>
            <a:endParaRPr lang="zh-CN" altLang="en-US" sz="1200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B9BED190-1DEC-4A4E-8217-D61794354285}"/>
              </a:ext>
            </a:extLst>
          </p:cNvPr>
          <p:cNvCxnSpPr>
            <a:cxnSpLocks/>
          </p:cNvCxnSpPr>
          <p:nvPr/>
        </p:nvCxnSpPr>
        <p:spPr>
          <a:xfrm>
            <a:off x="5034004" y="3752047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23712ED9-6874-4B32-9CE5-0516957463B6}"/>
              </a:ext>
            </a:extLst>
          </p:cNvPr>
          <p:cNvSpPr txBox="1"/>
          <p:nvPr/>
        </p:nvSpPr>
        <p:spPr>
          <a:xfrm>
            <a:off x="4935264" y="3945640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Expansion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806" y="1609259"/>
            <a:ext cx="660330" cy="425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47701642-B59F-4ED8-88C9-3C4077127845}"/>
              </a:ext>
            </a:extLst>
          </p:cNvPr>
          <p:cNvCxnSpPr>
            <a:cxnSpLocks/>
          </p:cNvCxnSpPr>
          <p:nvPr/>
        </p:nvCxnSpPr>
        <p:spPr>
          <a:xfrm>
            <a:off x="558085" y="2981455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BEE52625-A105-4FD7-93A6-61F0174D5A7A}"/>
              </a:ext>
            </a:extLst>
          </p:cNvPr>
          <p:cNvSpPr txBox="1"/>
          <p:nvPr/>
        </p:nvSpPr>
        <p:spPr>
          <a:xfrm>
            <a:off x="459345" y="2433272"/>
            <a:ext cx="98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UP HATs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48" name="圖片 10">
            <a:extLst>
              <a:ext uri="{FF2B5EF4-FFF2-40B4-BE49-F238E27FC236}">
                <a16:creationId xmlns:a16="http://schemas.microsoft.com/office/drawing/2014/main" xmlns="" id="{8E1EBC50-1CBC-42D0-BFB5-452BB7DB6B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50" b="90137" l="9964" r="89991">
                        <a14:backgroundMark x1="34440" y1="64430" x2="34440" y2="64430"/>
                        <a14:backgroundMark x1="52912" y1="84398" x2="52912" y2="84398"/>
                        <a14:backgroundMark x1="34076" y1="62167" x2="34076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952" y="2389705"/>
            <a:ext cx="901047" cy="507033"/>
          </a:xfrm>
          <a:prstGeom prst="rect">
            <a:avLst/>
          </a:prstGeom>
        </p:spPr>
      </p:pic>
      <p:pic>
        <p:nvPicPr>
          <p:cNvPr id="49" name="圖片 11">
            <a:extLst>
              <a:ext uri="{FF2B5EF4-FFF2-40B4-BE49-F238E27FC236}">
                <a16:creationId xmlns:a16="http://schemas.microsoft.com/office/drawing/2014/main" xmlns="" id="{5E328269-C3B2-4EC2-A225-5EC7B10FE41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3" b="97171" l="9964" r="89991">
                        <a14:backgroundMark x1="58189" y1="94988" x2="58189" y2="94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015" y="2364162"/>
            <a:ext cx="901047" cy="507033"/>
          </a:xfrm>
          <a:prstGeom prst="rect">
            <a:avLst/>
          </a:prstGeom>
        </p:spPr>
      </p:pic>
      <p:pic>
        <p:nvPicPr>
          <p:cNvPr id="50" name="圖片 12">
            <a:extLst>
              <a:ext uri="{FF2B5EF4-FFF2-40B4-BE49-F238E27FC236}">
                <a16:creationId xmlns:a16="http://schemas.microsoft.com/office/drawing/2014/main" xmlns="" id="{9B267FC1-F864-46D3-8D38-218A10F3777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06" b="99677" l="9964" r="89991">
                        <a14:backgroundMark x1="66242" y1="93937" x2="66242" y2="93937"/>
                        <a14:backgroundMark x1="71702" y1="77930" x2="71702" y2="77930"/>
                        <a14:backgroundMark x1="74659" y1="69685" x2="74659" y2="69685"/>
                        <a14:backgroundMark x1="78071" y1="61439" x2="78071" y2="61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077" y="2381806"/>
            <a:ext cx="864966" cy="486729"/>
          </a:xfrm>
          <a:prstGeom prst="rect">
            <a:avLst/>
          </a:prstGeom>
        </p:spPr>
      </p:pic>
      <p:pic>
        <p:nvPicPr>
          <p:cNvPr id="51" name="圖片 18">
            <a:extLst>
              <a:ext uri="{FF2B5EF4-FFF2-40B4-BE49-F238E27FC236}">
                <a16:creationId xmlns:a16="http://schemas.microsoft.com/office/drawing/2014/main" xmlns="" id="{84C3C387-F22D-4CA0-81CA-3906C88CFFA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924" y="2411960"/>
            <a:ext cx="489628" cy="40997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DD7A8DB4-391E-483F-BBA9-5068C3B5DC2B}"/>
              </a:ext>
            </a:extLst>
          </p:cNvPr>
          <p:cNvSpPr txBox="1"/>
          <p:nvPr/>
        </p:nvSpPr>
        <p:spPr>
          <a:xfrm>
            <a:off x="4941345" y="2401058"/>
            <a:ext cx="133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AI Accelerator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E743931B-9C28-4AA8-B441-AF2448B2ABB4}"/>
              </a:ext>
            </a:extLst>
          </p:cNvPr>
          <p:cNvCxnSpPr>
            <a:cxnSpLocks/>
          </p:cNvCxnSpPr>
          <p:nvPr/>
        </p:nvCxnSpPr>
        <p:spPr>
          <a:xfrm>
            <a:off x="5016831" y="2951406"/>
            <a:ext cx="3550276" cy="0"/>
          </a:xfrm>
          <a:prstGeom prst="line">
            <a:avLst/>
          </a:prstGeom>
          <a:ln w="9525">
            <a:solidFill>
              <a:srgbClr val="149D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2F608936-AD24-4E0E-8CC0-D4F9158B3B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929" y="2380895"/>
            <a:ext cx="596080" cy="338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CC6AEA0B-2C34-45C2-B1A6-2CDB4845E039}"/>
              </a:ext>
            </a:extLst>
          </p:cNvPr>
          <p:cNvSpPr txBox="1"/>
          <p:nvPr/>
        </p:nvSpPr>
        <p:spPr>
          <a:xfrm>
            <a:off x="7041982" y="2433272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AI Core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A562A00B-3FF7-49EB-965B-5EBE1C99D9AC}"/>
              </a:ext>
            </a:extLst>
          </p:cNvPr>
          <p:cNvSpPr txBox="1"/>
          <p:nvPr/>
        </p:nvSpPr>
        <p:spPr>
          <a:xfrm>
            <a:off x="4942653" y="3184524"/>
            <a:ext cx="11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A0E9"/>
                </a:solidFill>
              </a:rPr>
              <a:t>FPGA</a:t>
            </a:r>
            <a:endParaRPr lang="zh-CN" altLang="en-US" sz="1400" b="1" dirty="0">
              <a:solidFill>
                <a:srgbClr val="00A0E9"/>
              </a:solidFill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:a16="http://schemas.microsoft.com/office/drawing/2014/main" xmlns="" id="{2FE59301-8C7D-4613-AA89-C64DD49655B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2609" y="3124368"/>
            <a:ext cx="658719" cy="450426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79CDA951-BEEA-4504-877A-0C1E4B269C59}"/>
              </a:ext>
            </a:extLst>
          </p:cNvPr>
          <p:cNvSpPr txBox="1"/>
          <p:nvPr/>
        </p:nvSpPr>
        <p:spPr>
          <a:xfrm>
            <a:off x="7041982" y="3183678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AI Plus</a:t>
            </a:r>
            <a:endParaRPr lang="zh-CN" altLang="en-US" sz="1200" dirty="0"/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xmlns="" id="{4757D60D-339D-4239-8C1B-4B60AF5994E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561" y="3731552"/>
            <a:ext cx="986717" cy="686756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A0752F96-E214-4D1A-92F9-E177D22ED76F}"/>
              </a:ext>
            </a:extLst>
          </p:cNvPr>
          <p:cNvSpPr txBox="1"/>
          <p:nvPr/>
        </p:nvSpPr>
        <p:spPr>
          <a:xfrm>
            <a:off x="7041982" y="3936430"/>
            <a:ext cx="12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 Plus</a:t>
            </a:r>
            <a:endParaRPr lang="zh-CN" altLang="en-US" sz="1200" dirty="0"/>
          </a:p>
        </p:txBody>
      </p:sp>
      <p:pic>
        <p:nvPicPr>
          <p:cNvPr id="61" name="Picture 3">
            <a:extLst>
              <a:ext uri="{FF2B5EF4-FFF2-40B4-BE49-F238E27FC236}">
                <a16:creationId xmlns:a16="http://schemas.microsoft.com/office/drawing/2014/main" xmlns="" id="{9616665C-ACE4-488D-892C-91D97109E19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33" y="3096739"/>
            <a:ext cx="526817" cy="526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5F42C915-AB71-4750-95A2-DCA8DEE1AEA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623" t="3223" r="4324" b="6365"/>
          <a:stretch/>
        </p:blipFill>
        <p:spPr>
          <a:xfrm>
            <a:off x="2422445" y="3100292"/>
            <a:ext cx="552228" cy="516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5E4620D-8040-4ABC-920C-DA54CD71793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862" r="12667"/>
          <a:stretch/>
        </p:blipFill>
        <p:spPr>
          <a:xfrm>
            <a:off x="1584041" y="3821368"/>
            <a:ext cx="595800" cy="540615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xmlns="" id="{2DC693A6-30EE-4BC1-8E58-DDA08353A411}"/>
              </a:ext>
            </a:extLst>
          </p:cNvPr>
          <p:cNvSpPr txBox="1">
            <a:spLocks/>
          </p:cNvSpPr>
          <p:nvPr/>
        </p:nvSpPr>
        <p:spPr>
          <a:xfrm>
            <a:off x="1310905" y="70823"/>
            <a:ext cx="6522191" cy="85725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Series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C55186F-C83A-4BD1-8572-568BA08B7E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44" y="766563"/>
            <a:ext cx="7690932" cy="371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3F49DA7-9A6E-443C-8458-34556976DB68}"/>
              </a:ext>
            </a:extLst>
          </p:cNvPr>
          <p:cNvSpPr txBox="1">
            <a:spLocks/>
          </p:cNvSpPr>
          <p:nvPr/>
        </p:nvSpPr>
        <p:spPr>
          <a:xfrm>
            <a:off x="522645" y="76854"/>
            <a:ext cx="8229600" cy="6002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Squared Grove IoT Development </a:t>
            </a:r>
            <a:r>
              <a:rPr lang="en-US" sz="3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7AA50B-844C-47F2-B089-E18C439D0CD0}"/>
              </a:ext>
            </a:extLst>
          </p:cNvPr>
          <p:cNvSpPr txBox="1"/>
          <p:nvPr/>
        </p:nvSpPr>
        <p:spPr>
          <a:xfrm>
            <a:off x="4212592" y="799724"/>
            <a:ext cx="4931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List of Content:</a:t>
            </a:r>
          </a:p>
          <a:p>
            <a:r>
              <a:rPr lang="en-US" sz="1400" dirty="0"/>
              <a:t>UP Squared Intel Celeron N3350,  2GB </a:t>
            </a:r>
            <a:r>
              <a:rPr lang="en-US" sz="1400" dirty="0" smtClean="0"/>
              <a:t>DDR4</a:t>
            </a:r>
            <a:r>
              <a:rPr lang="en-US" sz="1400" dirty="0"/>
              <a:t>, 32GB </a:t>
            </a:r>
            <a:r>
              <a:rPr lang="en-US" sz="1400" dirty="0" err="1" smtClean="0"/>
              <a:t>eMMC</a:t>
            </a:r>
            <a:endParaRPr lang="en-US" sz="1400" dirty="0"/>
          </a:p>
          <a:p>
            <a:r>
              <a:rPr lang="en-US" sz="1400" dirty="0"/>
              <a:t>Power </a:t>
            </a:r>
            <a:r>
              <a:rPr lang="en-US" sz="1400" dirty="0" smtClean="0"/>
              <a:t>Supply</a:t>
            </a:r>
            <a:endParaRPr lang="en-US" sz="1400" dirty="0"/>
          </a:p>
          <a:p>
            <a:r>
              <a:rPr lang="en-US" sz="1400" dirty="0" smtClean="0"/>
              <a:t>Grove </a:t>
            </a:r>
            <a:r>
              <a:rPr lang="en-US" sz="1400" dirty="0"/>
              <a:t>A</a:t>
            </a:r>
            <a:r>
              <a:rPr lang="en-US" sz="1400" dirty="0" smtClean="0"/>
              <a:t>dapter</a:t>
            </a:r>
            <a:endParaRPr lang="en-US" sz="1400" dirty="0"/>
          </a:p>
          <a:p>
            <a:r>
              <a:rPr lang="en-US" sz="1400" dirty="0"/>
              <a:t>Grove </a:t>
            </a:r>
            <a:r>
              <a:rPr lang="en-US" sz="1400" dirty="0" smtClean="0"/>
              <a:t>Sensors (LCD </a:t>
            </a:r>
            <a:r>
              <a:rPr lang="en-US" sz="1400" dirty="0"/>
              <a:t>RGB Backlight, - Rotary Angle Sensor, Light Sensor v1.2, Button, </a:t>
            </a:r>
            <a:r>
              <a:rPr lang="en-US" sz="1400" dirty="0" smtClean="0"/>
              <a:t>Temperature &amp; Humidity </a:t>
            </a:r>
            <a:r>
              <a:rPr lang="en-US" sz="1400" dirty="0"/>
              <a:t>Sensor)</a:t>
            </a:r>
          </a:p>
          <a:p>
            <a:r>
              <a:rPr lang="en-US" sz="1400" dirty="0"/>
              <a:t>16GB USB drive</a:t>
            </a:r>
          </a:p>
          <a:p>
            <a:r>
              <a:rPr lang="en-US" sz="1400" dirty="0"/>
              <a:t>USB3.0 OTG cable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Pre-loaded          </a:t>
            </a:r>
            <a:r>
              <a:rPr lang="en-US" sz="1400" b="1" dirty="0" smtClean="0">
                <a:solidFill>
                  <a:srgbClr val="149DEC"/>
                </a:solidFill>
                <a:latin typeface="Oduda" panose="00000400000000000000" pitchFamily="50" charset="0"/>
              </a:rPr>
              <a:t>OS </a:t>
            </a:r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and supported by Arduino Create</a:t>
            </a:r>
          </a:p>
          <a:p>
            <a:endParaRPr lang="en-US" sz="1400" b="1" dirty="0">
              <a:latin typeface="Oduda" panose="00000400000000000000" pitchFamily="50" charset="0"/>
            </a:endParaRPr>
          </a:p>
          <a:p>
            <a:r>
              <a:rPr lang="en-US" sz="1400" b="1" dirty="0">
                <a:solidFill>
                  <a:srgbClr val="149DEC"/>
                </a:solidFill>
                <a:latin typeface="Oduda" panose="00000400000000000000" pitchFamily="50" charset="0"/>
              </a:rPr>
              <a:t>Product page: </a:t>
            </a:r>
          </a:p>
          <a:p>
            <a:r>
              <a:rPr lang="en-US" sz="1000" b="1" dirty="0">
                <a:latin typeface="Oduda" panose="00000400000000000000" pitchFamily="50" charset="0"/>
                <a:hlinkClick r:id="rId2"/>
              </a:rPr>
              <a:t>https://software.intel.com/en-us/iot/hardware/up-squared-grove-dev-kit</a:t>
            </a:r>
            <a:endParaRPr lang="en-US" sz="1000" b="1" dirty="0">
              <a:latin typeface="Oduda" panose="00000400000000000000" pitchFamily="50" charset="0"/>
            </a:endParaRPr>
          </a:p>
          <a:p>
            <a:endParaRPr lang="en-US" sz="1400" b="1" dirty="0">
              <a:latin typeface="Oduda" panose="000004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D53802-F31C-4242-9861-E10D9C37AA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128" y="2763600"/>
            <a:ext cx="942909" cy="18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D37AD2-1BF9-4240-A19E-47E8C7E0C6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29" y="827322"/>
            <a:ext cx="3797059" cy="126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A95DA6-5DAF-43FD-B205-439E05F3A2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09" y="2190836"/>
            <a:ext cx="2435452" cy="243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seeed">
            <a:extLst>
              <a:ext uri="{FF2B5EF4-FFF2-40B4-BE49-F238E27FC236}">
                <a16:creationId xmlns:a16="http://schemas.microsoft.com/office/drawing/2014/main" xmlns="" id="{C902554C-CF34-4ECB-84A3-365391CB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92" y="4338615"/>
            <a:ext cx="993061" cy="2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8DF2629-DB2F-4588-A2EC-983AD11BD6AC}"/>
              </a:ext>
            </a:extLst>
          </p:cNvPr>
          <p:cNvSpPr txBox="1">
            <a:spLocks/>
          </p:cNvSpPr>
          <p:nvPr/>
        </p:nvSpPr>
        <p:spPr>
          <a:xfrm>
            <a:off x="522645" y="76854"/>
            <a:ext cx="8229600" cy="6002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Squared Grove IoT Development </a:t>
            </a:r>
            <a:r>
              <a:rPr lang="en-US" sz="3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</a:t>
            </a:r>
            <a:endParaRPr lang="en-US" sz="3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2CF3CC-6943-43C3-9708-8557BEE198FA}"/>
              </a:ext>
            </a:extLst>
          </p:cNvPr>
          <p:cNvSpPr txBox="1"/>
          <p:nvPr/>
        </p:nvSpPr>
        <p:spPr>
          <a:xfrm>
            <a:off x="328528" y="277440"/>
            <a:ext cx="8656685" cy="6463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139BEC"/>
                </a:solidFill>
                <a:latin typeface="Oduda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sz="2600" dirty="0"/>
              <a:t> </a:t>
            </a:r>
            <a:r>
              <a:rPr lang="en-US" sz="2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Create &amp; UPM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81E9E7-78FC-4539-83E9-CB5A2730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9" y="825406"/>
            <a:ext cx="6950042" cy="367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5F5C42-5363-4F16-B069-8A6D07E29336}"/>
              </a:ext>
            </a:extLst>
          </p:cNvPr>
          <p:cNvSpPr txBox="1"/>
          <p:nvPr/>
        </p:nvSpPr>
        <p:spPr>
          <a:xfrm>
            <a:off x="574590" y="72571"/>
            <a:ext cx="7642860" cy="5539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000" b="1">
                <a:solidFill>
                  <a:srgbClr val="00B0F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Expand 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545D8B-7242-43E2-97EA-986189B6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0" y="2223070"/>
            <a:ext cx="1395035" cy="126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1B77AB-8576-4EA0-9097-FD38C25F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8" y="3560249"/>
            <a:ext cx="1592558" cy="1090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E31E96-519A-4EF9-BDA3-F95F3CCB24A1}"/>
              </a:ext>
            </a:extLst>
          </p:cNvPr>
          <p:cNvSpPr txBox="1"/>
          <p:nvPr/>
        </p:nvSpPr>
        <p:spPr>
          <a:xfrm>
            <a:off x="1868232" y="2228694"/>
            <a:ext cx="17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Power over Ethernet</a:t>
            </a:r>
            <a:endParaRPr lang="en-US" sz="14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Power </a:t>
            </a:r>
            <a:r>
              <a:rPr lang="en-US" sz="1400" dirty="0">
                <a:solidFill>
                  <a:srgbClr val="00B0F0"/>
                </a:solidFill>
              </a:rPr>
              <a:t>over 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C6A2FA-703B-4ED4-A14A-E5FF2C0AAB96}"/>
              </a:ext>
            </a:extLst>
          </p:cNvPr>
          <p:cNvSpPr txBox="1"/>
          <p:nvPr/>
        </p:nvSpPr>
        <p:spPr>
          <a:xfrm>
            <a:off x="1868231" y="3670189"/>
            <a:ext cx="2242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Audio HAT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  <a:endParaRPr lang="en-US" sz="1400" dirty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Line-</a:t>
            </a:r>
            <a:r>
              <a:rPr lang="en-US" sz="1400" dirty="0" err="1" smtClean="0">
                <a:solidFill>
                  <a:srgbClr val="00B0F0"/>
                </a:solidFill>
              </a:rPr>
              <a:t>out,MIC,buzzer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9CEF55-C635-40EA-89B1-3C2E95147854}"/>
              </a:ext>
            </a:extLst>
          </p:cNvPr>
          <p:cNvSpPr txBox="1"/>
          <p:nvPr/>
        </p:nvSpPr>
        <p:spPr>
          <a:xfrm>
            <a:off x="1818945" y="871512"/>
            <a:ext cx="2292075" cy="9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/>
              <a:t>Mobile power </a:t>
            </a:r>
            <a:r>
              <a:rPr lang="en-US" sz="1333" b="1" dirty="0" smtClean="0"/>
              <a:t>HAT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- 40-pin</a:t>
            </a:r>
            <a:endParaRPr lang="en-US" sz="1400" dirty="0" smtClean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Power by </a:t>
            </a:r>
            <a:r>
              <a:rPr lang="en-US" sz="1400" dirty="0" smtClean="0">
                <a:solidFill>
                  <a:srgbClr val="00B0F0"/>
                </a:solidFill>
              </a:rPr>
              <a:t>battery pack</a:t>
            </a:r>
            <a:endParaRPr lang="en-US" sz="1400" dirty="0">
              <a:solidFill>
                <a:srgbClr val="00B0F0"/>
              </a:solidFill>
            </a:endParaRPr>
          </a:p>
          <a:p>
            <a:endParaRPr lang="en-US" sz="1333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80A82E-82CB-4EC9-A1C5-693EBDAAB2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04" y="960449"/>
            <a:ext cx="1278981" cy="953361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xmlns="" id="{3C77740D-E336-4A31-80A5-2AB459A3ED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706363" y="826753"/>
            <a:ext cx="410757" cy="885277"/>
          </a:xfrm>
          <a:prstGeom prst="rect">
            <a:avLst/>
          </a:prstGeom>
        </p:spPr>
      </p:pic>
      <p:pic>
        <p:nvPicPr>
          <p:cNvPr id="12" name="Grafik 16">
            <a:extLst>
              <a:ext uri="{FF2B5EF4-FFF2-40B4-BE49-F238E27FC236}">
                <a16:creationId xmlns:a16="http://schemas.microsoft.com/office/drawing/2014/main" xmlns="" id="{99BE3A5B-2CFB-495F-9A5C-9CB23DE373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818231" y="1011494"/>
            <a:ext cx="565045" cy="51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9CEF55-C635-40EA-89B1-3C2E95147854}"/>
              </a:ext>
            </a:extLst>
          </p:cNvPr>
          <p:cNvSpPr txBox="1"/>
          <p:nvPr/>
        </p:nvSpPr>
        <p:spPr>
          <a:xfrm>
            <a:off x="6388721" y="909610"/>
            <a:ext cx="2498339" cy="9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 err="1" smtClean="0"/>
              <a:t>Anybus</a:t>
            </a:r>
            <a:r>
              <a:rPr lang="en-US" sz="1333" b="1" dirty="0" smtClean="0"/>
              <a:t> Common Ethernet Slave 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</a:t>
            </a:r>
            <a:r>
              <a:rPr lang="en-US" sz="1400" dirty="0" err="1" smtClean="0">
                <a:solidFill>
                  <a:srgbClr val="00B0F0"/>
                </a:solidFill>
              </a:rPr>
              <a:t>mPCIe</a:t>
            </a:r>
            <a:endParaRPr lang="en-US" sz="1400" dirty="0" smtClean="0">
              <a:solidFill>
                <a:srgbClr val="00B0F0"/>
              </a:solidFill>
            </a:endParaRPr>
          </a:p>
          <a:p>
            <a:r>
              <a:rPr lang="en-US" sz="1400" dirty="0" smtClean="0">
                <a:solidFill>
                  <a:srgbClr val="00B0F0"/>
                </a:solidFill>
              </a:rPr>
              <a:t>- Automation </a:t>
            </a:r>
            <a:r>
              <a:rPr lang="en-US" sz="1400" dirty="0" smtClean="0">
                <a:solidFill>
                  <a:srgbClr val="00B0F0"/>
                </a:solidFill>
              </a:rPr>
              <a:t>protocol </a:t>
            </a:r>
            <a:endParaRPr lang="en-US" sz="1400" dirty="0">
              <a:solidFill>
                <a:srgbClr val="00B0F0"/>
              </a:solidFill>
            </a:endParaRPr>
          </a:p>
          <a:p>
            <a:endParaRPr lang="en-US" sz="1333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3544F64-20DE-4D91-A87A-72EE01853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19" y="2305329"/>
            <a:ext cx="1123388" cy="928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8BC0FB4-0802-4D00-8151-EE9E08FB3DAC}"/>
              </a:ext>
            </a:extLst>
          </p:cNvPr>
          <p:cNvSpPr txBox="1"/>
          <p:nvPr/>
        </p:nvSpPr>
        <p:spPr>
          <a:xfrm>
            <a:off x="6354379" y="2305329"/>
            <a:ext cx="239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95000"/>
                  </a:schemeClr>
                </a:solidFill>
              </a:rPr>
              <a:t>eDP</a:t>
            </a:r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 adapter</a:t>
            </a:r>
          </a:p>
          <a:p>
            <a:r>
              <a:rPr lang="en-US" sz="1400" dirty="0" smtClean="0">
                <a:solidFill>
                  <a:srgbClr val="00B0F0"/>
                </a:solidFill>
              </a:rPr>
              <a:t>- Convert </a:t>
            </a:r>
            <a:r>
              <a:rPr lang="en-US" sz="1400" dirty="0">
                <a:solidFill>
                  <a:srgbClr val="00B0F0"/>
                </a:solidFill>
              </a:rPr>
              <a:t>LVDS to </a:t>
            </a:r>
            <a:r>
              <a:rPr lang="en-US" sz="1400" dirty="0" err="1">
                <a:solidFill>
                  <a:srgbClr val="00B0F0"/>
                </a:solidFill>
              </a:rPr>
              <a:t>eDP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6" y="3368831"/>
            <a:ext cx="1238423" cy="12384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95" y="4363634"/>
            <a:ext cx="686945" cy="686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BC0FB4-0802-4D00-8151-EE9E08FB3DAC}"/>
              </a:ext>
            </a:extLst>
          </p:cNvPr>
          <p:cNvSpPr txBox="1"/>
          <p:nvPr/>
        </p:nvSpPr>
        <p:spPr>
          <a:xfrm>
            <a:off x="6354380" y="3298639"/>
            <a:ext cx="199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tx1">
                    <a:lumMod val="95000"/>
                  </a:schemeClr>
                </a:solidFill>
              </a:rPr>
              <a:t>Fanless</a:t>
            </a:r>
            <a:r>
              <a:rPr lang="en-US" sz="1400" b="1" dirty="0" smtClean="0">
                <a:solidFill>
                  <a:schemeClr val="tx1">
                    <a:lumMod val="95000"/>
                  </a:schemeClr>
                </a:solidFill>
              </a:rPr>
              <a:t> metal chassis &amp; DIN RAIL kit</a:t>
            </a:r>
            <a:endParaRPr lang="en-US" sz="14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8207" y="1343463"/>
            <a:ext cx="1443514" cy="211067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AI </a:t>
            </a:r>
            <a:r>
              <a:rPr sz="1950" b="1" spc="-11" dirty="0">
                <a:solidFill>
                  <a:srgbClr val="33CCFF"/>
                </a:solidFill>
                <a:latin typeface="Calibri"/>
                <a:cs typeface="Calibri"/>
              </a:rPr>
              <a:t>at </a:t>
            </a: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the</a:t>
            </a:r>
            <a:r>
              <a:rPr sz="1950" b="1" spc="-49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1950" b="1" spc="-15" dirty="0">
                <a:solidFill>
                  <a:srgbClr val="33CCFF"/>
                </a:solidFill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  <a:p>
            <a:pPr marL="65246" marR="61913" indent="423863"/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with  </a:t>
            </a: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CPUs +</a:t>
            </a:r>
            <a:r>
              <a:rPr sz="1950" b="1" spc="-7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GPUs</a:t>
            </a:r>
            <a:endParaRPr sz="1950">
              <a:latin typeface="Calibri"/>
              <a:cs typeface="Calibri"/>
            </a:endParaRPr>
          </a:p>
          <a:p>
            <a:pPr marL="476" algn="ctr"/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1950">
              <a:latin typeface="Calibri"/>
              <a:cs typeface="Calibri"/>
            </a:endParaRPr>
          </a:p>
          <a:p>
            <a:pPr marL="83820" marR="77629" indent="953" algn="ctr">
              <a:spcBef>
                <a:spcPts val="4"/>
              </a:spcBef>
            </a:pPr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Expensive  </a:t>
            </a:r>
            <a:r>
              <a:rPr sz="1950" b="1" dirty="0">
                <a:solidFill>
                  <a:srgbClr val="33CCFF"/>
                </a:solidFill>
                <a:latin typeface="Calibri"/>
                <a:cs typeface="Calibri"/>
              </a:rPr>
              <a:t>Not</a:t>
            </a:r>
            <a:r>
              <a:rPr sz="1950" b="1" spc="-53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1950" b="1" spc="-11" dirty="0">
                <a:solidFill>
                  <a:srgbClr val="33CCFF"/>
                </a:solidFill>
                <a:latin typeface="Calibri"/>
                <a:cs typeface="Calibri"/>
              </a:rPr>
              <a:t>Efficient  </a:t>
            </a:r>
            <a:r>
              <a:rPr sz="1950" b="1" spc="-4" dirty="0">
                <a:solidFill>
                  <a:srgbClr val="33CCFF"/>
                </a:solidFill>
                <a:latin typeface="Calibri"/>
                <a:cs typeface="Calibri"/>
              </a:rPr>
              <a:t>(Gflops/W)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1575" y="652081"/>
            <a:ext cx="4665726" cy="3653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305431" y="2472880"/>
            <a:ext cx="440627" cy="415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796921" y="3489007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048507" y="3117533"/>
            <a:ext cx="439483" cy="416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071242" y="973275"/>
            <a:ext cx="439483" cy="417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371600" y="943546"/>
            <a:ext cx="439484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103370" y="1727644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397247" y="1009840"/>
            <a:ext cx="439483" cy="4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080635" y="3325558"/>
            <a:ext cx="440626" cy="4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7283197" y="3883344"/>
            <a:ext cx="699515" cy="4754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6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98A43EC-494D-440A-AC35-78D7C64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8" y="436728"/>
            <a:ext cx="8592306" cy="409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9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544" y="876071"/>
            <a:ext cx="5613038" cy="39515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38520" y="189249"/>
            <a:ext cx="4751894" cy="857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3000" b="1">
                <a:solidFill>
                  <a:srgbClr val="00B0F0"/>
                </a:solidFill>
                <a:latin typeface="Oduda" panose="000004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Industrial Eco-System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02" y="2929038"/>
            <a:ext cx="1334343" cy="438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6219" y="4202940"/>
            <a:ext cx="850605" cy="662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69" y="3680521"/>
            <a:ext cx="1065195" cy="413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566" y="4258515"/>
            <a:ext cx="1028944" cy="248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6DD1A9-2E93-4C3F-B005-2E004ADA251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543" y="4284944"/>
            <a:ext cx="803859" cy="461732"/>
          </a:xfrm>
          <a:prstGeom prst="rect">
            <a:avLst/>
          </a:prstGeom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xmlns="" id="{836D0039-9457-4E63-98DB-0686C6C6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490" y="4295401"/>
            <a:ext cx="1027370" cy="3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anonical">
            <a:extLst>
              <a:ext uri="{FF2B5EF4-FFF2-40B4-BE49-F238E27FC236}">
                <a16:creationId xmlns:a16="http://schemas.microsoft.com/office/drawing/2014/main" xmlns="" id="{731F6C83-4F53-496D-896E-1990F430D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08" y="2083627"/>
            <a:ext cx="1794730" cy="4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0E0DB5-3DD7-4559-AE81-F8216470CAF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4745" y="1886449"/>
            <a:ext cx="1101935" cy="731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66D17C8-C182-4916-88C9-EDE37EE770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435" y="3515603"/>
            <a:ext cx="774757" cy="498058"/>
          </a:xfrm>
          <a:prstGeom prst="rect">
            <a:avLst/>
          </a:prstGeom>
        </p:spPr>
      </p:pic>
      <p:pic>
        <p:nvPicPr>
          <p:cNvPr id="1028" name="Picture 4" descr="Image result for seeed">
            <a:extLst>
              <a:ext uri="{FF2B5EF4-FFF2-40B4-BE49-F238E27FC236}">
                <a16:creationId xmlns:a16="http://schemas.microsoft.com/office/drawing/2014/main" xmlns="" id="{62620003-3061-4FE5-BF94-D244CBCF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643" y="1216927"/>
            <a:ext cx="1879097" cy="4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85EAE97-C942-4904-816C-97D8FAFD281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65" y="1102184"/>
            <a:ext cx="1630321" cy="601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7A1FC50-6150-48ED-8C41-591A0CF1616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544" y="2569185"/>
            <a:ext cx="1680101" cy="1195447"/>
          </a:xfrm>
          <a:prstGeom prst="rect">
            <a:avLst/>
          </a:prstGeom>
        </p:spPr>
      </p:pic>
      <p:pic>
        <p:nvPicPr>
          <p:cNvPr id="1030" name="Picture 6" descr="Image result for rex controls">
            <a:extLst>
              <a:ext uri="{FF2B5EF4-FFF2-40B4-BE49-F238E27FC236}">
                <a16:creationId xmlns:a16="http://schemas.microsoft.com/office/drawing/2014/main" xmlns="" id="{C8BAE868-6D4F-4D65-AD59-93196DD0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781" y="2831130"/>
            <a:ext cx="1491361" cy="4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288541" cy="5162454"/>
          </a:xfrm>
          <a:prstGeom prst="rect">
            <a:avLst/>
          </a:prstGeom>
        </p:spPr>
      </p:pic>
      <p:pic>
        <p:nvPicPr>
          <p:cNvPr id="5" name="Picture 4" descr="UpTagClou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523" y="1096879"/>
            <a:ext cx="3376896" cy="2798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8633" y="4416611"/>
            <a:ext cx="737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The "Android" name and the Android logo are property of Google Inc.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Microsoft and Windows are either registered trademarks or trademarks of Microsoft Corporation in the United States and/or other countries.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Intel, the Intel logo, Intel Insider, Intel </a:t>
            </a:r>
            <a:r>
              <a:rPr lang="en-US" sz="800" i="1" dirty="0" err="1">
                <a:solidFill>
                  <a:schemeClr val="bg1"/>
                </a:solidFill>
              </a:rPr>
              <a:t>SpeedStep</a:t>
            </a:r>
            <a:r>
              <a:rPr lang="en-US" sz="800" i="1" dirty="0">
                <a:solidFill>
                  <a:schemeClr val="bg1"/>
                </a:solidFill>
              </a:rPr>
              <a:t>, and Atom are trademarks of Intel Corporation in the U.S. and/or other countries. All rights reserved. </a:t>
            </a:r>
          </a:p>
          <a:p>
            <a:r>
              <a:rPr lang="en-US" sz="800" i="1" dirty="0">
                <a:solidFill>
                  <a:schemeClr val="bg1"/>
                </a:solidFill>
              </a:rPr>
              <a:t>UP Bridge The Gap is Trademark of </a:t>
            </a:r>
            <a:r>
              <a:rPr lang="en-US" sz="800" i="1" dirty="0" err="1">
                <a:solidFill>
                  <a:schemeClr val="bg1"/>
                </a:solidFill>
              </a:rPr>
              <a:t>Aaeon</a:t>
            </a:r>
            <a:r>
              <a:rPr lang="en-US" sz="800" i="1" dirty="0">
                <a:solidFill>
                  <a:schemeClr val="bg1"/>
                </a:solidFill>
              </a:rPr>
              <a:t> Europe.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8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4146" y="970789"/>
            <a:ext cx="2764155" cy="280990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-2858" algn="ctr">
              <a:spcBef>
                <a:spcPts val="71"/>
              </a:spcBef>
            </a:pPr>
            <a:r>
              <a:rPr sz="2100" b="1" spc="-4" dirty="0">
                <a:solidFill>
                  <a:srgbClr val="33CCFF"/>
                </a:solidFill>
                <a:latin typeface="Calibri"/>
                <a:cs typeface="Calibri"/>
              </a:rPr>
              <a:t>AI On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The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Edge for 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Robots,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Drones,  Portable/Mobile Devices 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Outdoor</a:t>
            </a:r>
            <a:r>
              <a:rPr sz="2100" b="1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Devices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4061"/>
              </a:lnSpc>
            </a:pPr>
            <a:r>
              <a:rPr sz="3450" b="1" spc="-4" dirty="0">
                <a:solidFill>
                  <a:srgbClr val="33CCFF"/>
                </a:solidFill>
                <a:latin typeface="Calibri"/>
                <a:cs typeface="Calibri"/>
              </a:rPr>
              <a:t>=</a:t>
            </a:r>
            <a:endParaRPr sz="3450">
              <a:latin typeface="Calibri"/>
              <a:cs typeface="Calibri"/>
            </a:endParaRPr>
          </a:p>
          <a:p>
            <a:pPr marL="90488" marR="86201" indent="1429" algn="ctr">
              <a:spcBef>
                <a:spcPts val="79"/>
              </a:spcBef>
              <a:tabLst>
                <a:tab pos="1115378" algn="l"/>
              </a:tabLst>
            </a:pP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Efficient	</a:t>
            </a:r>
            <a:r>
              <a:rPr sz="2100" b="1" spc="-4" dirty="0">
                <a:solidFill>
                  <a:srgbClr val="33CCFF"/>
                </a:solidFill>
                <a:latin typeface="Calibri"/>
                <a:cs typeface="Calibri"/>
              </a:rPr>
              <a:t>(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Gflops/W)  Reasonable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Cost  </a:t>
            </a:r>
            <a:r>
              <a:rPr sz="2100" b="1" spc="-8" dirty="0">
                <a:solidFill>
                  <a:srgbClr val="33CCFF"/>
                </a:solidFill>
                <a:latin typeface="Calibri"/>
                <a:cs typeface="Calibri"/>
              </a:rPr>
              <a:t>Industrial </a:t>
            </a:r>
            <a:r>
              <a:rPr sz="2100" b="1" spc="-15" dirty="0">
                <a:solidFill>
                  <a:srgbClr val="33CCFF"/>
                </a:solidFill>
                <a:latin typeface="Calibri"/>
                <a:cs typeface="Calibri"/>
              </a:rPr>
              <a:t>Grade</a:t>
            </a:r>
            <a:r>
              <a:rPr sz="2100" b="1" spc="30" dirty="0">
                <a:solidFill>
                  <a:srgbClr val="33CCFF"/>
                </a:solidFill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33CCFF"/>
                </a:solidFill>
                <a:latin typeface="Calibri"/>
                <a:cs typeface="Calibri"/>
              </a:rPr>
              <a:t>Archit.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91614" y="1958530"/>
            <a:ext cx="1297877" cy="909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503044" y="1078422"/>
            <a:ext cx="1276731" cy="88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946654" y="1958530"/>
            <a:ext cx="1399604" cy="909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958085" y="1078422"/>
            <a:ext cx="1378457" cy="888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946654" y="3977071"/>
            <a:ext cx="1399604" cy="523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958085" y="3166682"/>
            <a:ext cx="1378457" cy="818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946654" y="3014662"/>
            <a:ext cx="1401890" cy="869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958085" y="2174558"/>
            <a:ext cx="1380743" cy="8481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491614" y="3014662"/>
            <a:ext cx="1299020" cy="876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503044" y="2167700"/>
            <a:ext cx="1277874" cy="8549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491614" y="3977073"/>
            <a:ext cx="1297877" cy="5234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1503044" y="3166682"/>
            <a:ext cx="1276731" cy="8183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7283197" y="3883344"/>
            <a:ext cx="699515" cy="475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205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709682" y="262436"/>
            <a:ext cx="6172200" cy="85725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AI Edge Use Case Video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hlinkClick r:id="rId2"/>
          </p:cNvPr>
          <p:cNvSpPr/>
          <p:nvPr/>
        </p:nvSpPr>
        <p:spPr>
          <a:xfrm>
            <a:off x="1763688" y="2031690"/>
            <a:ext cx="54546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>
                <a:solidFill>
                  <a:srgbClr val="33CCFF"/>
                </a:solidFill>
                <a:hlinkClick r:id="rId2"/>
              </a:rPr>
              <a:t>https://www.youtube.com/watch?v=-Wb_8VDGZD8&amp;feature=youtu.be</a:t>
            </a:r>
            <a:endParaRPr lang="zh-TW" altLang="en-US" sz="1350" dirty="0">
              <a:solidFill>
                <a:srgbClr val="33C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09683" y="1653648"/>
            <a:ext cx="12101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solidFill>
                  <a:schemeClr val="bg1"/>
                </a:solidFill>
              </a:rPr>
              <a:t>Work Safety: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09682" y="2865734"/>
            <a:ext cx="1699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b="1" dirty="0">
                <a:solidFill>
                  <a:schemeClr val="bg1"/>
                </a:solidFill>
              </a:rPr>
              <a:t>Brand Recognition: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3689" y="3287643"/>
            <a:ext cx="425208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>
                <a:solidFill>
                  <a:schemeClr val="bg1"/>
                </a:solidFill>
                <a:hlinkClick r:id="rId3"/>
              </a:rPr>
              <a:t>https://www.youtube.com/watch?v=so_3ki-Sc2U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37" r="31036" b="26427"/>
          <a:stretch/>
        </p:blipFill>
        <p:spPr>
          <a:xfrm>
            <a:off x="2803985" y="90143"/>
            <a:ext cx="3536031" cy="8461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116007" y="997878"/>
            <a:ext cx="8911987" cy="68110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spc="-5" dirty="0">
                <a:solidFill>
                  <a:srgbClr val="33CCFF"/>
                </a:solidFill>
              </a:rPr>
              <a:t>CREDIT </a:t>
            </a:r>
            <a:r>
              <a:rPr lang="en-US" altLang="zh-CN" sz="2000" dirty="0">
                <a:solidFill>
                  <a:srgbClr val="33CCFF"/>
                </a:solidFill>
              </a:rPr>
              <a:t>SIZED </a:t>
            </a:r>
            <a:r>
              <a:rPr lang="en-US" altLang="zh-CN" sz="2000" spc="-30" dirty="0">
                <a:solidFill>
                  <a:srgbClr val="33CCFF"/>
                </a:solidFill>
              </a:rPr>
              <a:t>STACKABLE </a:t>
            </a:r>
            <a:r>
              <a:rPr lang="en-US" altLang="zh-CN" sz="2000" spc="-10" dirty="0">
                <a:solidFill>
                  <a:srgbClr val="33CCFF"/>
                </a:solidFill>
              </a:rPr>
              <a:t>ARTIFICIAL </a:t>
            </a:r>
            <a:r>
              <a:rPr lang="en-US" altLang="zh-CN" sz="2000" dirty="0">
                <a:solidFill>
                  <a:srgbClr val="33CCFF"/>
                </a:solidFill>
              </a:rPr>
              <a:t>INTELLIGENCE </a:t>
            </a:r>
            <a:r>
              <a:rPr lang="en-US" altLang="zh-CN" sz="2000" spc="-30" dirty="0">
                <a:solidFill>
                  <a:srgbClr val="33CCFF"/>
                </a:solidFill>
              </a:rPr>
              <a:t>PLATFORM </a:t>
            </a:r>
            <a:br>
              <a:rPr lang="en-US" altLang="zh-CN" sz="2000" spc="-30" dirty="0">
                <a:solidFill>
                  <a:srgbClr val="33CCFF"/>
                </a:solidFill>
              </a:rPr>
            </a:br>
            <a:r>
              <a:rPr lang="en-US" altLang="zh-CN" sz="2000" spc="-45" dirty="0">
                <a:solidFill>
                  <a:srgbClr val="33CCFF"/>
                </a:solidFill>
              </a:rPr>
              <a:t>FULLY </a:t>
            </a:r>
            <a:r>
              <a:rPr lang="en-US" altLang="zh-CN" sz="2000" spc="-10" dirty="0">
                <a:solidFill>
                  <a:srgbClr val="33CCFF"/>
                </a:solidFill>
              </a:rPr>
              <a:t>POWERED by </a:t>
            </a:r>
            <a:r>
              <a:rPr lang="en-US" altLang="zh-CN" sz="2000" spc="-15" dirty="0">
                <a:solidFill>
                  <a:srgbClr val="33CCFF"/>
                </a:solidFill>
              </a:rPr>
              <a:t>Intel®</a:t>
            </a:r>
            <a:r>
              <a:rPr lang="en-US" altLang="zh-CN" sz="2000" spc="15" dirty="0">
                <a:solidFill>
                  <a:srgbClr val="33CCFF"/>
                </a:solidFill>
              </a:rPr>
              <a:t> </a:t>
            </a:r>
            <a:r>
              <a:rPr lang="en-US" altLang="zh-CN" sz="2000" spc="-15" dirty="0">
                <a:solidFill>
                  <a:srgbClr val="33CCFF"/>
                </a:solidFill>
              </a:rPr>
              <a:t>TECHNOLOGY</a:t>
            </a:r>
            <a:endParaRPr lang="en-US" sz="2000" b="1" dirty="0">
              <a:solidFill>
                <a:srgbClr val="33C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4" y="1802234"/>
            <a:ext cx="1929341" cy="1083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658" y="3872558"/>
            <a:ext cx="1195411" cy="8965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54" y="3008709"/>
            <a:ext cx="802274" cy="80227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8D1F551-C875-4605-BDFE-C9806BC2B3E1}"/>
              </a:ext>
            </a:extLst>
          </p:cNvPr>
          <p:cNvSpPr txBox="1">
            <a:spLocks/>
          </p:cNvSpPr>
          <p:nvPr/>
        </p:nvSpPr>
        <p:spPr>
          <a:xfrm>
            <a:off x="6832802" y="1940444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UP CORE PLUS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7B705038-C5B5-4E7F-A261-3FD5F7573344}"/>
              </a:ext>
            </a:extLst>
          </p:cNvPr>
          <p:cNvSpPr txBox="1">
            <a:spLocks/>
          </p:cNvSpPr>
          <p:nvPr/>
        </p:nvSpPr>
        <p:spPr>
          <a:xfrm>
            <a:off x="6832802" y="3136756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 AI PLUS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56B3012-8F36-47C5-98F9-9597A76344FB}"/>
              </a:ext>
            </a:extLst>
          </p:cNvPr>
          <p:cNvSpPr txBox="1">
            <a:spLocks/>
          </p:cNvSpPr>
          <p:nvPr/>
        </p:nvSpPr>
        <p:spPr>
          <a:xfrm>
            <a:off x="6832802" y="4110039"/>
            <a:ext cx="1935603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rgbClr val="33CCFF"/>
                </a:solidFill>
              </a:rPr>
              <a:t>AI CORE</a:t>
            </a: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  <a:p>
            <a:pPr algn="l"/>
            <a:endParaRPr lang="en-US" sz="2200" b="1" dirty="0">
              <a:solidFill>
                <a:srgbClr val="33CC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88B9802-CCF9-4F0E-957A-287C645D28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169" y="1883364"/>
            <a:ext cx="1403251" cy="178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4FA3A7-A6D9-4D32-ABCA-6EE3CFE17C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5025" y="4220599"/>
            <a:ext cx="741537" cy="600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6980FA-1512-4D56-963A-BCC1F61201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669" y="2048265"/>
            <a:ext cx="832990" cy="636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DA39DF9-3576-4731-839D-08576279C36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165" y="3105372"/>
            <a:ext cx="829494" cy="63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234E6EF-809D-48B5-B770-E46420CA7B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686" y="4112079"/>
            <a:ext cx="786973" cy="601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36CA07-63B2-476F-AC41-D0CC5667BB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920" y="3031680"/>
            <a:ext cx="1499750" cy="988244"/>
          </a:xfrm>
          <a:prstGeom prst="rect">
            <a:avLst/>
          </a:prstGeom>
        </p:spPr>
      </p:pic>
      <p:sp>
        <p:nvSpPr>
          <p:cNvPr id="5" name="矩形: 对角圆角 4">
            <a:extLst>
              <a:ext uri="{FF2B5EF4-FFF2-40B4-BE49-F238E27FC236}">
                <a16:creationId xmlns:a16="http://schemas.microsoft.com/office/drawing/2014/main" xmlns="" id="{0ADDC6F4-CB74-4DB1-9479-B9889B5D70B9}"/>
              </a:ext>
            </a:extLst>
          </p:cNvPr>
          <p:cNvSpPr/>
          <p:nvPr/>
        </p:nvSpPr>
        <p:spPr>
          <a:xfrm>
            <a:off x="6977063" y="2347910"/>
            <a:ext cx="766762" cy="265605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X86</a:t>
            </a:r>
            <a:endParaRPr lang="zh-CN" altLang="en-US" dirty="0"/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xmlns="" id="{511780E6-3B61-4F2B-A0EC-3B2A0431CEF2}"/>
              </a:ext>
            </a:extLst>
          </p:cNvPr>
          <p:cNvSpPr/>
          <p:nvPr/>
        </p:nvSpPr>
        <p:spPr>
          <a:xfrm>
            <a:off x="6977063" y="3587535"/>
            <a:ext cx="766762" cy="265605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endParaRPr lang="zh-CN" altLang="en-US" dirty="0"/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xmlns="" id="{E79222CF-5BAB-4B9C-AF73-3D40ECDB9865}"/>
              </a:ext>
            </a:extLst>
          </p:cNvPr>
          <p:cNvSpPr/>
          <p:nvPr/>
        </p:nvSpPr>
        <p:spPr>
          <a:xfrm>
            <a:off x="6938963" y="4519110"/>
            <a:ext cx="766762" cy="265605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5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91" y="-206182"/>
            <a:ext cx="5938019" cy="1774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-44484" y="2017552"/>
            <a:ext cx="2737824" cy="125452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3CCFF"/>
                </a:solidFill>
              </a:rPr>
              <a:t>Intel®  </a:t>
            </a:r>
          </a:p>
          <a:p>
            <a:r>
              <a:rPr lang="en-US" sz="2400" b="1" dirty="0">
                <a:solidFill>
                  <a:srgbClr val="33CCFF"/>
                </a:solidFill>
              </a:rPr>
              <a:t>Atom x5/x7</a:t>
            </a:r>
          </a:p>
          <a:p>
            <a:r>
              <a:rPr lang="en-US" sz="2400" b="1" dirty="0">
                <a:solidFill>
                  <a:srgbClr val="33CCFF"/>
                </a:solidFill>
              </a:rPr>
              <a:t>Celeron/Pentium</a:t>
            </a:r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DF47972-53F4-4299-A9D0-4E5E8883ACE3}"/>
              </a:ext>
            </a:extLst>
          </p:cNvPr>
          <p:cNvSpPr txBox="1">
            <a:spLocks/>
          </p:cNvSpPr>
          <p:nvPr/>
        </p:nvSpPr>
        <p:spPr>
          <a:xfrm>
            <a:off x="3077568" y="2200802"/>
            <a:ext cx="2511188" cy="119329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3CCFF"/>
                </a:solidFill>
              </a:rPr>
              <a:t>Intel® Cyclone® 10 GX</a:t>
            </a:r>
          </a:p>
          <a:p>
            <a:endParaRPr lang="en-US" sz="2800" b="1" dirty="0">
              <a:solidFill>
                <a:srgbClr val="33CC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4FAC2988-A39B-4EA8-993B-C3539954C72C}"/>
              </a:ext>
            </a:extLst>
          </p:cNvPr>
          <p:cNvSpPr txBox="1">
            <a:spLocks/>
          </p:cNvSpPr>
          <p:nvPr/>
        </p:nvSpPr>
        <p:spPr>
          <a:xfrm>
            <a:off x="5944425" y="1663606"/>
            <a:ext cx="2511188" cy="17551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33CCFF"/>
              </a:solidFill>
            </a:endParaRPr>
          </a:p>
          <a:p>
            <a:r>
              <a:rPr lang="en-US" sz="2800" b="1" dirty="0">
                <a:solidFill>
                  <a:srgbClr val="33CCFF"/>
                </a:solidFill>
              </a:rPr>
              <a:t>Intel® MOVIDIUS™</a:t>
            </a:r>
          </a:p>
          <a:p>
            <a:r>
              <a:rPr lang="en-US" sz="2800" b="1" dirty="0">
                <a:solidFill>
                  <a:srgbClr val="33CCFF"/>
                </a:solidFill>
              </a:rPr>
              <a:t>Myriad 2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351F50E-1672-4DF1-97E4-F36CA6821314}"/>
              </a:ext>
            </a:extLst>
          </p:cNvPr>
          <p:cNvSpPr txBox="1">
            <a:spLocks/>
          </p:cNvSpPr>
          <p:nvPr/>
        </p:nvSpPr>
        <p:spPr>
          <a:xfrm>
            <a:off x="2417926" y="2056691"/>
            <a:ext cx="909851" cy="6209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3CCFF"/>
                </a:solidFill>
              </a:rPr>
              <a:t>+</a:t>
            </a:r>
          </a:p>
          <a:p>
            <a:endParaRPr lang="en-US" sz="4800" b="1" dirty="0">
              <a:solidFill>
                <a:srgbClr val="33CCFF"/>
              </a:solidFill>
            </a:endParaRPr>
          </a:p>
          <a:p>
            <a:endParaRPr lang="en-US" sz="4800" b="1" dirty="0">
              <a:solidFill>
                <a:srgbClr val="33CC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60F014D-4789-40E9-9AF8-0F8B19BA8027}"/>
              </a:ext>
            </a:extLst>
          </p:cNvPr>
          <p:cNvSpPr txBox="1">
            <a:spLocks/>
          </p:cNvSpPr>
          <p:nvPr/>
        </p:nvSpPr>
        <p:spPr>
          <a:xfrm>
            <a:off x="5349921" y="2023841"/>
            <a:ext cx="909851" cy="62097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3CCFF"/>
                </a:solidFill>
              </a:rPr>
              <a:t>+</a:t>
            </a:r>
          </a:p>
          <a:p>
            <a:endParaRPr lang="en-US" sz="4800" b="1" dirty="0">
              <a:solidFill>
                <a:srgbClr val="33CCFF"/>
              </a:solidFill>
            </a:endParaRPr>
          </a:p>
          <a:p>
            <a:endParaRPr lang="en-US" sz="48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243385" y="3238849"/>
            <a:ext cx="2119958" cy="19046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Low Power Consumption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Quad Core 64 bit x86 Architecture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OS agnostic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GPU integrated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Rich I/O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6C8FBD3-6130-4F61-8A59-A5DA35D41C24}"/>
              </a:ext>
            </a:extLst>
          </p:cNvPr>
          <p:cNvSpPr txBox="1">
            <a:spLocks/>
          </p:cNvSpPr>
          <p:nvPr/>
        </p:nvSpPr>
        <p:spPr>
          <a:xfrm>
            <a:off x="3155535" y="3085587"/>
            <a:ext cx="2292200" cy="19046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Programmable 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Versatile 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Architecture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Super Rich I/O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Good for CPU Offload,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Real Time High Speed Signal  Analysis</a:t>
            </a: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A55539D-3D8B-47E5-8B86-D8C5253E613B}"/>
              </a:ext>
            </a:extLst>
          </p:cNvPr>
          <p:cNvSpPr txBox="1">
            <a:spLocks/>
          </p:cNvSpPr>
          <p:nvPr/>
        </p:nvSpPr>
        <p:spPr>
          <a:xfrm>
            <a:off x="6161960" y="3633998"/>
            <a:ext cx="2119958" cy="126939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Video Processing Unit 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(Hardware Neural Network)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Optimized for Machine Learning and Real Time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Pattern Recognition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49" y="775632"/>
            <a:ext cx="2388158" cy="1340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0B3E50-3CD4-46EC-9C9B-B1E8265E4E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846548"/>
            <a:ext cx="1767385" cy="1325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03E13-63E1-4197-86C0-B9057D3FB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8136" y="1148635"/>
            <a:ext cx="904923" cy="904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A9FA6D6-4FBD-4BA2-8230-98670DC687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47" y="4264925"/>
            <a:ext cx="934808" cy="6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265" y="-248557"/>
            <a:ext cx="5111708" cy="152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5882175" y="1474032"/>
            <a:ext cx="3132755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UP CORE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-324091" y="2608116"/>
            <a:ext cx="4628864" cy="19046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rgbClr val="33CCFF"/>
                </a:solidFill>
              </a:rPr>
              <a:t>Low Power Consumption 6</a:t>
            </a:r>
            <a:r>
              <a:rPr lang="en-US" sz="1200" b="1" baseline="30000" dirty="0">
                <a:solidFill>
                  <a:srgbClr val="33CCFF"/>
                </a:solidFill>
              </a:rPr>
              <a:t>th</a:t>
            </a:r>
            <a:r>
              <a:rPr lang="en-US" sz="1200" b="1" dirty="0">
                <a:solidFill>
                  <a:srgbClr val="33CCFF"/>
                </a:solidFill>
              </a:rPr>
              <a:t> Generation Atom, Celeron</a:t>
            </a:r>
          </a:p>
          <a:p>
            <a:r>
              <a:rPr lang="en-US" sz="1200" b="1" dirty="0">
                <a:solidFill>
                  <a:srgbClr val="33CCFF"/>
                </a:solidFill>
              </a:rPr>
              <a:t>Pentium  Quad Core 64 bit x86 Architecture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GPU integrated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Intel Sensor HUB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r>
              <a:rPr lang="en-US" sz="1200" b="1" dirty="0">
                <a:solidFill>
                  <a:srgbClr val="33CCFF"/>
                </a:solidFill>
              </a:rPr>
              <a:t>Support of Windows 10, Linux Ubuntu, </a:t>
            </a:r>
            <a:r>
              <a:rPr lang="en-US" sz="1200" b="1" dirty="0" err="1">
                <a:solidFill>
                  <a:srgbClr val="33CCFF"/>
                </a:solidFill>
              </a:rPr>
              <a:t>Yocto</a:t>
            </a:r>
            <a:r>
              <a:rPr lang="en-US" sz="1200" b="1" dirty="0">
                <a:solidFill>
                  <a:srgbClr val="33CCFF"/>
                </a:solidFill>
              </a:rPr>
              <a:t>, Debian</a:t>
            </a: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  <a:p>
            <a:endParaRPr lang="en-US" sz="1200" b="1" dirty="0">
              <a:solidFill>
                <a:srgbClr val="33CC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8C319BC-58E4-4248-AB94-1D33373B2CA4}"/>
              </a:ext>
            </a:extLst>
          </p:cNvPr>
          <p:cNvSpPr txBox="1">
            <a:spLocks/>
          </p:cNvSpPr>
          <p:nvPr/>
        </p:nvSpPr>
        <p:spPr>
          <a:xfrm>
            <a:off x="4835854" y="1990901"/>
            <a:ext cx="4305168" cy="268045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Credit Card Form Factor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Stackable &amp; Expandable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Low Power Consumption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r>
              <a:rPr lang="en-US" sz="1800" b="1" dirty="0">
                <a:solidFill>
                  <a:srgbClr val="33CCFF"/>
                </a:solidFill>
              </a:rPr>
              <a:t>Cost Effective Solution </a:t>
            </a: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  <a:p>
            <a:pPr algn="r"/>
            <a:endParaRPr lang="en-US" sz="1800" b="1" dirty="0">
              <a:solidFill>
                <a:srgbClr val="33CC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2852" y="2608115"/>
            <a:ext cx="2507691" cy="1615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03911-F672-4B21-BEA0-B75D3AD2E1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325" y="1124288"/>
            <a:ext cx="1203441" cy="919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B5B799-25F4-4C24-9877-D1F2226AD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003" y="4364126"/>
            <a:ext cx="932769" cy="634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45E27E6-B054-4940-9947-19B77F331F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280" y="869567"/>
            <a:ext cx="2361675" cy="1325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2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F25DC7-FA9F-4F84-93DB-58DD46310E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265" y="-248557"/>
            <a:ext cx="5111708" cy="152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5DECDCF-75A2-43FA-BE27-2BF72A92FF42}"/>
              </a:ext>
            </a:extLst>
          </p:cNvPr>
          <p:cNvSpPr txBox="1">
            <a:spLocks/>
          </p:cNvSpPr>
          <p:nvPr/>
        </p:nvSpPr>
        <p:spPr>
          <a:xfrm>
            <a:off x="5882175" y="1474032"/>
            <a:ext cx="3132755" cy="5168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33CCFF"/>
                </a:solidFill>
              </a:rPr>
              <a:t>UP CORE PLUS</a:t>
            </a:r>
          </a:p>
          <a:p>
            <a:endParaRPr lang="en-US" sz="3200" b="1" dirty="0">
              <a:solidFill>
                <a:srgbClr val="33CCFF"/>
              </a:solidFill>
            </a:endParaRPr>
          </a:p>
          <a:p>
            <a:endParaRPr lang="en-US" sz="3200" b="1" dirty="0">
              <a:solidFill>
                <a:srgbClr val="33CC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98D1870-01B8-438C-B592-BC8A041350A0}"/>
              </a:ext>
            </a:extLst>
          </p:cNvPr>
          <p:cNvSpPr txBox="1">
            <a:spLocks/>
          </p:cNvSpPr>
          <p:nvPr/>
        </p:nvSpPr>
        <p:spPr>
          <a:xfrm>
            <a:off x="151074" y="2298015"/>
            <a:ext cx="4628864" cy="27001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rgbClr val="33CCFF"/>
                </a:solidFill>
              </a:rPr>
              <a:t>Intel® Atom™ x5 / x7 / Celeron ®/ Pentium ®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2/4/8 GB DDRL 4 Dual Channel 2.400 MHz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32/64/128 GB eMMC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DP 4K@60 Hz</a:t>
            </a:r>
          </a:p>
          <a:p>
            <a:r>
              <a:rPr lang="en-US" sz="1300" b="1" dirty="0" err="1">
                <a:solidFill>
                  <a:srgbClr val="33CCFF"/>
                </a:solidFill>
              </a:rPr>
              <a:t>eDP</a:t>
            </a:r>
            <a:endParaRPr lang="en-US" sz="1300" b="1" dirty="0">
              <a:solidFill>
                <a:srgbClr val="33CCFF"/>
              </a:solidFill>
            </a:endParaRPr>
          </a:p>
          <a:p>
            <a:r>
              <a:rPr lang="en-US" sz="1300" b="1" dirty="0">
                <a:solidFill>
                  <a:srgbClr val="33CCFF"/>
                </a:solidFill>
              </a:rPr>
              <a:t>CSI 2 Lane + CSI 4 Lane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USB 3.0 Type A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USB 3.0 Type B </a:t>
            </a:r>
          </a:p>
          <a:p>
            <a:r>
              <a:rPr lang="en-US" sz="1300" b="1" dirty="0" err="1">
                <a:solidFill>
                  <a:srgbClr val="33CCFF"/>
                </a:solidFill>
              </a:rPr>
              <a:t>WiFi</a:t>
            </a:r>
            <a:r>
              <a:rPr lang="en-US" sz="1300" b="1" dirty="0">
                <a:solidFill>
                  <a:srgbClr val="33CCFF"/>
                </a:solidFill>
              </a:rPr>
              <a:t> 802.11 AC 2T2R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2 x 100 pin expansion connector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Compatible with UP Core expansion board</a:t>
            </a:r>
          </a:p>
          <a:p>
            <a:r>
              <a:rPr lang="en-US" sz="1300" b="1" dirty="0">
                <a:solidFill>
                  <a:srgbClr val="33CCFF"/>
                </a:solidFill>
              </a:rPr>
              <a:t>12V DC 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39F149-5FFD-42F7-948A-EF803A1C8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280" y="869567"/>
            <a:ext cx="2361675" cy="1325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7523E-C5CD-4321-BD5A-7A64D4522C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536" y="2369742"/>
            <a:ext cx="2507691" cy="1615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503911-F672-4B21-BEA0-B75D3AD2E1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325" y="1124288"/>
            <a:ext cx="1203441" cy="919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B5B799-25F4-4C24-9877-D1F2226AD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003" y="4364126"/>
            <a:ext cx="932769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b55cfdd-92ed-4eb7-8f59-78b9f8f63334">
      <UserInfo>
        <DisplayName>Tanja Markovic</DisplayName>
        <AccountId>37</AccountId>
        <AccountType/>
      </UserInfo>
      <UserInfo>
        <DisplayName>Fabrizio Del Maffeo</DisplayName>
        <AccountId>17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E0EA1731CFA74FB636375A46E94C1B" ma:contentTypeVersion="3" ma:contentTypeDescription="Create a new document." ma:contentTypeScope="" ma:versionID="c2b2f87193405097fc508edd6f7e97a6">
  <xsd:schema xmlns:xsd="http://www.w3.org/2001/XMLSchema" xmlns:xs="http://www.w3.org/2001/XMLSchema" xmlns:p="http://schemas.microsoft.com/office/2006/metadata/properties" xmlns:ns2="1b55cfdd-92ed-4eb7-8f59-78b9f8f63334" targetNamespace="http://schemas.microsoft.com/office/2006/metadata/properties" ma:root="true" ma:fieldsID="81056e0f373147053edad2f2542d217e" ns2:_="">
    <xsd:import namespace="1b55cfdd-92ed-4eb7-8f59-78b9f8f6333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5cfdd-92ed-4eb7-8f59-78b9f8f633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0343D3-FDE4-4F8C-8D54-9F81C6636A7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b55cfdd-92ed-4eb7-8f59-78b9f8f63334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A22093-562B-4D67-84A7-1887A8F82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5cfdd-92ed-4eb7-8f59-78b9f8f633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C6FDF2-FFB5-4E46-B82A-CF922A365B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1038</Words>
  <Application>Microsoft Office PowerPoint</Application>
  <PresentationFormat>On-screen Show (16:9)</PresentationFormat>
  <Paragraphs>314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微软雅黑</vt:lpstr>
      <vt:lpstr>Oduda</vt:lpstr>
      <vt:lpstr>Oduda Light</vt:lpstr>
      <vt:lpstr>新細明體</vt:lpstr>
      <vt:lpstr>宋体</vt:lpstr>
      <vt:lpstr>Arial</vt:lpstr>
      <vt:lpstr>Calibri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AI Edge Use Case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 our A.I. Ecosystem</vt:lpstr>
      <vt:lpstr>PowerPoint Presentation</vt:lpstr>
      <vt:lpstr>PowerPoint Presentation</vt:lpstr>
      <vt:lpstr>PowerPoint Presentation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Reclameworks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Fabrizio Del Maffeo - UP MD</dc:creator>
  <cp:lastModifiedBy>Jason Lu</cp:lastModifiedBy>
  <cp:revision>478</cp:revision>
  <cp:lastPrinted>2018-07-05T11:45:47Z</cp:lastPrinted>
  <dcterms:created xsi:type="dcterms:W3CDTF">2016-03-13T08:17:20Z</dcterms:created>
  <dcterms:modified xsi:type="dcterms:W3CDTF">2018-08-28T16:44:25Z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0x01010093E0EA1731CFA74FB636375A46E94C1B</vt:lpwstr>
  </property>
</Properties>
</file>